
<file path=[Content_Types].xml><?xml version="1.0" encoding="utf-8"?>
<Types xmlns="http://schemas.openxmlformats.org/package/2006/content-types">
  <Default Extension="emf" ContentType="image/x-emf"/>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9.jpg" ContentType="image/jpeg"/>
  <Override PartName="/ppt/media/image10.jp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media/image14.jpg" ContentType="image/jpeg"/>
  <Override PartName="/ppt/ink/ink6.xml" ContentType="application/inkml+xml"/>
  <Override PartName="/ppt/notesSlides/notesSlide7.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11.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516" r:id="rId2"/>
    <p:sldId id="438" r:id="rId3"/>
    <p:sldId id="522" r:id="rId4"/>
    <p:sldId id="529" r:id="rId5"/>
    <p:sldId id="519" r:id="rId6"/>
    <p:sldId id="520" r:id="rId7"/>
    <p:sldId id="518" r:id="rId8"/>
    <p:sldId id="483" r:id="rId9"/>
    <p:sldId id="494" r:id="rId10"/>
    <p:sldId id="514" r:id="rId11"/>
    <p:sldId id="528" r:id="rId12"/>
    <p:sldId id="501" r:id="rId13"/>
    <p:sldId id="495" r:id="rId14"/>
    <p:sldId id="499" r:id="rId15"/>
    <p:sldId id="502" r:id="rId16"/>
    <p:sldId id="500" r:id="rId17"/>
    <p:sldId id="505" r:id="rId18"/>
    <p:sldId id="515" r:id="rId19"/>
    <p:sldId id="527" r:id="rId20"/>
    <p:sldId id="525" r:id="rId21"/>
    <p:sldId id="531" r:id="rId22"/>
    <p:sldId id="530" r:id="rId23"/>
    <p:sldId id="513" r:id="rId24"/>
    <p:sldId id="507" r:id="rId25"/>
    <p:sldId id="524" r:id="rId26"/>
    <p:sldId id="509" r:id="rId27"/>
    <p:sldId id="372"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E9EBF5"/>
    <a:srgbClr val="CFD5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64" autoAdjust="0"/>
    <p:restoredTop sz="92692" autoAdjust="0"/>
  </p:normalViewPr>
  <p:slideViewPr>
    <p:cSldViewPr snapToGrid="0">
      <p:cViewPr varScale="1">
        <p:scale>
          <a:sx n="85" d="100"/>
          <a:sy n="85" d="100"/>
        </p:scale>
        <p:origin x="4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4T06:40:00.628"/>
    </inkml:context>
    <inkml:brush xml:id="br0">
      <inkml:brushProperty name="width" value="0.05" units="cm"/>
      <inkml:brushProperty name="height" value="0.05" units="cm"/>
    </inkml:brush>
  </inkml:definitions>
  <inkml:trace contextRef="#ctx0" brushRef="#br0">1 49 24575,'378'-15'0,"-64"-9"0,-286 20 0,-15 2 0,1 0 0,-1 1 0,26 1 0,-36 0 0,0 1 0,0-1 0,1 1 0,-1 0 0,0-1 0,0 1 0,0 1 0,0-1 0,-1 0 0,1 1 0,0 0 0,0-1 0,-1 1 0,1 0 0,-1 1 0,0-1 0,1 0 0,-1 0 0,0 1 0,-1 0 0,3 3 0,1 5 0,0 1 0,-1 0 0,-1 1 0,0-1 0,-1 0 0,0 1 0,0 23 0,-2-21 0,1 0 0,1 0 0,1 0 0,0 0 0,6 17 0,-1-7 0,-2 0 0,0 0 0,-2 1 0,-1-1 0,-1 1 0,-1 0 0,-1 0 0,-6 41 0,6-64-136,0 0-1,-1 0 1,1-1-1,-1 1 1,0 0-1,0-1 1,0 1-1,0-1 0,-2 5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5T12:14:42.196"/>
    </inkml:context>
    <inkml:brush xml:id="br0">
      <inkml:brushProperty name="width" value="0.05" units="cm"/>
      <inkml:brushProperty name="height" value="0.05" units="cm"/>
    </inkml:brush>
  </inkml:definitions>
  <inkml:trace contextRef="#ctx0" brushRef="#br0">0 0 24575,'0'1'-8191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5T12:15:13.356"/>
    </inkml:context>
    <inkml:brush xml:id="br0">
      <inkml:brushProperty name="width" value="0.05" units="cm"/>
      <inkml:brushProperty name="height" value="0.05" units="cm"/>
    </inkml:brush>
  </inkml:definitions>
  <inkml:trace contextRef="#ctx0" brushRef="#br0">0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5T12:15:32.341"/>
    </inkml:context>
    <inkml:brush xml:id="br0">
      <inkml:brushProperty name="width" value="0.05" units="cm"/>
      <inkml:brushProperty name="height" value="0.05" units="cm"/>
    </inkml:brush>
  </inkml:definitions>
  <inkml:trace contextRef="#ctx0" brushRef="#br0">1 0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5T12:15:32.742"/>
    </inkml:context>
    <inkml:brush xml:id="br0">
      <inkml:brushProperty name="width" value="0.05" units="cm"/>
      <inkml:brushProperty name="height" value="0.05" units="cm"/>
    </inkml:brush>
  </inkml:definitions>
  <inkml:trace contextRef="#ctx0" brushRef="#br0">0 1 24575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5T12:15:33.489"/>
    </inkml:context>
    <inkml:brush xml:id="br0">
      <inkml:brushProperty name="width" value="0.05" units="cm"/>
      <inkml:brushProperty name="height" value="0.05" units="cm"/>
    </inkml:brush>
  </inkml:definitions>
  <inkml:trace contextRef="#ctx0" brushRef="#br0">0 1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5T12:15:35.314"/>
    </inkml:context>
    <inkml:brush xml:id="br0">
      <inkml:brushProperty name="width" value="0.05" units="cm"/>
      <inkml:brushProperty name="height" value="0.05" units="cm"/>
    </inkml:brush>
  </inkml:definitions>
  <inkml:trace contextRef="#ctx0" brushRef="#br0">0 0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5T12:15:36.241"/>
    </inkml:context>
    <inkml:brush xml:id="br0">
      <inkml:brushProperty name="width" value="0.05" units="cm"/>
      <inkml:brushProperty name="height" value="0.05" units="cm"/>
    </inkml:brush>
  </inkml:definitions>
  <inkml:trace contextRef="#ctx0" brushRef="#br0">0 0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5T12:15:38.413"/>
    </inkml:context>
    <inkml:brush xml:id="br0">
      <inkml:brushProperty name="width" value="0.05" units="cm"/>
      <inkml:brushProperty name="height" value="0.05" units="cm"/>
    </inkml:brush>
  </inkml:definitions>
  <inkml:trace contextRef="#ctx0" brushRef="#br0">0 1 24575,'0'-1'-8191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5T12:14:42.196"/>
    </inkml:context>
    <inkml:brush xml:id="br0">
      <inkml:brushProperty name="width" value="0.05" units="cm"/>
      <inkml:brushProperty name="height" value="0.05" units="cm"/>
    </inkml:brush>
  </inkml:definitions>
  <inkml:trace contextRef="#ctx0" brushRef="#br0">0 0 24575,'0'1'-8191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5T12:15:13.356"/>
    </inkml:context>
    <inkml:brush xml:id="br0">
      <inkml:brushProperty name="width" value="0.05" units="cm"/>
      <inkml:brushProperty name="height" value="0.05" units="cm"/>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4T06:40:01.646"/>
    </inkml:context>
    <inkml:brush xml:id="br0">
      <inkml:brushProperty name="width" value="0.05" units="cm"/>
      <inkml:brushProperty name="height" value="0.05" units="cm"/>
    </inkml:brush>
  </inkml:definitions>
  <inkml:trace contextRef="#ctx0" brushRef="#br0">1 86 24575,'118'1'0,"128"-3"0,-170-12 0,-25 3 0,-47 10-42,8 0-78,0 0 0,0-1 0,0-1-1,0 0 1,-1-1 0,1 0-1,-1-1 1,0 0 0,-1 0-1,15-10 1,-14 5-6706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5T12:15:32.341"/>
    </inkml:context>
    <inkml:brush xml:id="br0">
      <inkml:brushProperty name="width" value="0.05" units="cm"/>
      <inkml:brushProperty name="height" value="0.05" units="cm"/>
    </inkml:brush>
  </inkml:definitions>
  <inkml:trace contextRef="#ctx0" brushRef="#br0">1 0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5T12:15:32.742"/>
    </inkml:context>
    <inkml:brush xml:id="br0">
      <inkml:brushProperty name="width" value="0.05" units="cm"/>
      <inkml:brushProperty name="height" value="0.05" units="cm"/>
    </inkml:brush>
  </inkml:definitions>
  <inkml:trace contextRef="#ctx0" brushRef="#br0">0 1 24575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5T12:15:33.489"/>
    </inkml:context>
    <inkml:brush xml:id="br0">
      <inkml:brushProperty name="width" value="0.05" units="cm"/>
      <inkml:brushProperty name="height" value="0.05" units="cm"/>
    </inkml:brush>
  </inkml:definitions>
  <inkml:trace contextRef="#ctx0" brushRef="#br0">0 1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5T12:15:35.314"/>
    </inkml:context>
    <inkml:brush xml:id="br0">
      <inkml:brushProperty name="width" value="0.05" units="cm"/>
      <inkml:brushProperty name="height" value="0.05" units="cm"/>
    </inkml:brush>
  </inkml:definitions>
  <inkml:trace contextRef="#ctx0" brushRef="#br0">0 0 24575,'0'0'-8191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5T12:15:36.241"/>
    </inkml:context>
    <inkml:brush xml:id="br0">
      <inkml:brushProperty name="width" value="0.05" units="cm"/>
      <inkml:brushProperty name="height" value="0.05" units="cm"/>
    </inkml:brush>
  </inkml:definitions>
  <inkml:trace contextRef="#ctx0" brushRef="#br0">0 0 24575,'0'0'-8191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5T12:15:38.413"/>
    </inkml:context>
    <inkml:brush xml:id="br0">
      <inkml:brushProperty name="width" value="0.05" units="cm"/>
      <inkml:brushProperty name="height" value="0.05" units="cm"/>
    </inkml:brush>
  </inkml:definitions>
  <inkml:trace contextRef="#ctx0" brushRef="#br0">0 1 24575,'0'-1'-8191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4T06:40:03.040"/>
    </inkml:context>
    <inkml:brush xml:id="br0">
      <inkml:brushProperty name="width" value="0.05" units="cm"/>
      <inkml:brushProperty name="height" value="0.05" units="cm"/>
    </inkml:brush>
  </inkml:definitions>
  <inkml:trace contextRef="#ctx0" brushRef="#br0">1 1 24575,'0'441'0,"-1"-435"0,1 1 0,1-1 0,-1 1 0,1-1 0,0 1 0,1-1 0,0 0 0,0 0 0,0 1 0,0-1 0,1-1 0,0 1 0,1 0 0,-1-1 0,6 7 0,-4-8 0,-1 0 0,1 0 0,0 0 0,0-1 0,0 0 0,1 0 0,-1 0 0,1-1 0,-1 0 0,1 0 0,0 0 0,0 0 0,0-1 0,0 0 0,0-1 0,9 1 0,54-2 0,78-11 0,9-1 0,-77 7 0,150-33 0,-116 16 0,-77 15-1365,-10 0-5461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4T06:40:04.175"/>
    </inkml:context>
    <inkml:brush xml:id="br0">
      <inkml:brushProperty name="width" value="0.05" units="cm"/>
      <inkml:brushProperty name="height" value="0.05" units="cm"/>
    </inkml:brush>
  </inkml:definitions>
  <inkml:trace contextRef="#ctx0" brushRef="#br0">1 116 24575,'22'-2'0,"0"0"0,42-10 0,0-1 0,17 1 0,192-23 0,-256 33 0,0-1 0,0-1 0,21-8 0,-3 1-1365,-9 3-5461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4T06:40:06.027"/>
    </inkml:context>
    <inkml:brush xml:id="br0">
      <inkml:brushProperty name="width" value="0.05" units="cm"/>
      <inkml:brushProperty name="height" value="0.05" units="cm"/>
    </inkml:brush>
  </inkml:definitions>
  <inkml:trace contextRef="#ctx0" brushRef="#br0">3 1 24575,'-2'164'0,"5"174"0,-3-336 0,0 1 0,0 0 0,1 0 0,-1-1 0,1 1 0,0 0 0,0-1 0,0 1 0,0-1 0,0 1 0,0-1 0,1 1 0,-1-1 0,1 0 0,0 0 0,0 0 0,0 0 0,0 0 0,0 0 0,0 0 0,0-1 0,1 1 0,-1-1 0,0 1 0,1-1 0,-1 0 0,1 0 0,0 0 0,-1-1 0,1 1 0,0 0 0,0-1 0,-1 0 0,5 0 0,9 1 0,0-2 0,1 0 0,-1 0 0,26-8 0,-26 6 0,97-21 0,-52 9 0,102-10 0,-12 5 0,-39 5 0,-109 14 0,-1 1 0,1-1 0,-1 1 0,1 0 0,-1 0 0,1 0 0,-1 0 0,1 0 0,-1 1 0,0-1 0,1 1 0,-1 0 0,1 0 0,-1-1 0,0 2 0,0-1 0,1 0 0,-1 0 0,0 1 0,0-1 0,0 1 0,2 2 0,-2 0 0,0 0 0,0 0 0,0 0 0,0 1 0,0-1 0,-1 1 0,0 0 0,0-1 0,0 1 0,-1 0 0,0 4 0,3 162 0,-4-119 0,1 0 0,15 98 0,-7-118 0,6 31 0,-13-59 0,-1 0 0,1 0 0,-1 0 0,0 0 0,0-1 0,0 1 0,-1 0 0,0 0 0,1 0 0,-1 0 0,0-1 0,-3 6 0,2-7 0,1 0 0,-1 0 0,-1 0 0,1 0 0,0 0 0,0 0 0,-1 0 0,1-1 0,-1 1 0,1-1 0,-1 0 0,0 0 0,1 0 0,-1 0 0,0 0 0,0-1 0,-5 1 0,-58 2 0,49-3 0,-280 18 0,242-11 0,0 4 0,0 1 0,-69 26 0,105-30-87,13-5-73,0 0 0,-1-1 1,1 0-1,-1 0 0,0-1 0,1 1 1,-8-1-1,4-2-6666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5T12:12:44.062"/>
    </inkml:context>
    <inkml:brush xml:id="br0">
      <inkml:brushProperty name="width" value="0.05" units="cm"/>
      <inkml:brushProperty name="height" value="0.05" units="cm"/>
    </inkml:brush>
  </inkml:definitions>
  <inkml:trace contextRef="#ctx0" brushRef="#br0">1 0 24575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5T12:13:14.801"/>
    </inkml:context>
    <inkml:brush xml:id="br0">
      <inkml:brushProperty name="width" value="0.05" units="cm"/>
      <inkml:brushProperty name="height" value="0.05" units="cm"/>
    </inkml:brush>
  </inkml:definitions>
  <inkml:trace contextRef="#ctx0" brushRef="#br0">0 1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5T12:13:15.468"/>
    </inkml:context>
    <inkml:brush xml:id="br0">
      <inkml:brushProperty name="width" value="0.05" units="cm"/>
      <inkml:brushProperty name="height" value="0.05" units="cm"/>
    </inkml:brush>
  </inkml:definitions>
  <inkml:trace contextRef="#ctx0" brushRef="#br0">0 0 24575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5T12:13:15.823"/>
    </inkml:context>
    <inkml:brush xml:id="br0">
      <inkml:brushProperty name="width" value="0.05" units="cm"/>
      <inkml:brushProperty name="height" value="0.05" units="cm"/>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5BED89-09CD-4EC3-A6EC-16D8456AB991}" type="datetimeFigureOut">
              <a:rPr lang="zh-CN" altLang="en-US" smtClean="0"/>
              <a:t>2022/11/6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04D504-1290-4C32-BEFD-9A481CAC5E79}" type="slidenum">
              <a:rPr lang="zh-CN" altLang="en-US" smtClean="0"/>
              <a:t>‹#›</a:t>
            </a:fld>
            <a:endParaRPr lang="zh-CN" altLang="en-US"/>
          </a:p>
        </p:txBody>
      </p:sp>
    </p:spTree>
    <p:extLst>
      <p:ext uri="{BB962C8B-B14F-4D97-AF65-F5344CB8AC3E}">
        <p14:creationId xmlns:p14="http://schemas.microsoft.com/office/powerpoint/2010/main" val="754398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Hello, professors. It’s my great honor to attend this interview.</a:t>
            </a:r>
            <a:endParaRPr lang="zh-CN" altLang="en-US" dirty="0"/>
          </a:p>
        </p:txBody>
      </p:sp>
      <p:sp>
        <p:nvSpPr>
          <p:cNvPr id="4" name="灯片编号占位符 3"/>
          <p:cNvSpPr>
            <a:spLocks noGrp="1"/>
          </p:cNvSpPr>
          <p:nvPr>
            <p:ph type="sldNum" sz="quarter" idx="5"/>
          </p:nvPr>
        </p:nvSpPr>
        <p:spPr/>
        <p:txBody>
          <a:bodyPr/>
          <a:lstStyle/>
          <a:p>
            <a:fld id="{3404D504-1290-4C32-BEFD-9A481CAC5E79}" type="slidenum">
              <a:rPr lang="zh-CN" altLang="en-US" smtClean="0"/>
              <a:t>1</a:t>
            </a:fld>
            <a:endParaRPr lang="zh-CN" altLang="en-US"/>
          </a:p>
        </p:txBody>
      </p:sp>
    </p:spTree>
    <p:extLst>
      <p:ext uri="{BB962C8B-B14F-4D97-AF65-F5344CB8AC3E}">
        <p14:creationId xmlns:p14="http://schemas.microsoft.com/office/powerpoint/2010/main" val="39142265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My name is Luo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Chengchang</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I graduated from Shanghai University in 2021 with a bachelor degree. During my undergraduate years, my major is Mathematics and Applied Mathematics, where I learned some basic math knowledge by taking courses such as Advanced Algebra and Mathematical Analysis, helping me to lay a good foundation for my future study. Besides, I also took some programming language courses such as C language, MATLAB, which are helpful for me to get started with other languages like R language I am using now. </a:t>
            </a:r>
          </a:p>
          <a:p>
            <a:pPr algn="just"/>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Presently I’m majoring in statistics in National University of Singapore. During the past several semesters, I have taken courses such as Applied Regression Analysis and Statistical Analysis of Network, which are more applicable than my undergraduate courses since Advanced Algebra and Mathematical Analysis mainly focus on theories of math. For most courses I am taking now, we use R language to do some data analysis. That’s all about my person information.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9C1272BC-E6DD-47B5-A776-FA27D1F6CBEF}" type="slidenum">
              <a:rPr lang="zh-CN" altLang="en-US" smtClean="0"/>
              <a:t>10</a:t>
            </a:fld>
            <a:endParaRPr lang="zh-CN" altLang="en-US"/>
          </a:p>
        </p:txBody>
      </p:sp>
    </p:spTree>
    <p:extLst>
      <p:ext uri="{BB962C8B-B14F-4D97-AF65-F5344CB8AC3E}">
        <p14:creationId xmlns:p14="http://schemas.microsoft.com/office/powerpoint/2010/main" val="1175539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My name is Luo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Chengchang</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I graduated from Shanghai University in 2021 with a bachelor degree. During my undergraduate years, my major is Mathematics and Applied Mathematics, where I learned some basic math knowledge by taking courses such as Advanced Algebra and Mathematical Analysis, helping me to lay a good foundation for my future study. Besides, I also took some programming language courses such as C language, MATLAB, which are helpful for me to get started with other languages like R language I am using now. </a:t>
            </a:r>
          </a:p>
          <a:p>
            <a:pPr algn="just"/>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Presently I’m majoring in statistics in National University of Singapore. During the past several semesters, I have taken courses such as Applied Regression Analysis and Statistical Analysis of Network, which are more applicable than my undergraduate courses since Advanced Algebra and Mathematical Analysis mainly focus on theories of math. For most courses I am taking now, we use R language to do some data analysis. That’s all about my person information.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9C1272BC-E6DD-47B5-A776-FA27D1F6CBEF}" type="slidenum">
              <a:rPr lang="zh-CN" altLang="en-US" smtClean="0"/>
              <a:t>11</a:t>
            </a:fld>
            <a:endParaRPr lang="zh-CN" altLang="en-US"/>
          </a:p>
        </p:txBody>
      </p:sp>
    </p:spTree>
    <p:extLst>
      <p:ext uri="{BB962C8B-B14F-4D97-AF65-F5344CB8AC3E}">
        <p14:creationId xmlns:p14="http://schemas.microsoft.com/office/powerpoint/2010/main" val="29361732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My name is Luo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Chengchang</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I graduated from Shanghai University in 2021 with a bachelor degree. During my undergraduate years, my major is Mathematics and Applied Mathematics, where I learned some basic math knowledge by taking courses such as Advanced Algebra and Mathematical Analysis, helping me to lay a good foundation for my future study. Besides, I also took some programming language courses such as C language, MATLAB, which are helpful for me to get started with other languages like R language I am using now. </a:t>
            </a:r>
          </a:p>
          <a:p>
            <a:pPr algn="just"/>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Presently I’m majoring in statistics in National University of Singapore. During the past several semesters, I have taken courses such as Applied Regression Analysis and Statistical Analysis of Network, which are more applicable than my undergraduate courses since Advanced Algebra and Mathematical Analysis mainly focus on theories of math. For most courses I am taking now, we use R language to do some data analysis. That’s all about my person information.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9C1272BC-E6DD-47B5-A776-FA27D1F6CBEF}" type="slidenum">
              <a:rPr lang="zh-CN" altLang="en-US" smtClean="0"/>
              <a:t>12</a:t>
            </a:fld>
            <a:endParaRPr lang="zh-CN" altLang="en-US"/>
          </a:p>
        </p:txBody>
      </p:sp>
    </p:spTree>
    <p:extLst>
      <p:ext uri="{BB962C8B-B14F-4D97-AF65-F5344CB8AC3E}">
        <p14:creationId xmlns:p14="http://schemas.microsoft.com/office/powerpoint/2010/main" val="2901694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等线" panose="02010600030101010101" pitchFamily="2" charset="-122"/>
                <a:cs typeface="Times New Roman" panose="02020603050405020304" pitchFamily="18" charset="0"/>
              </a:rPr>
              <a:t>And then I want to talk about my plan in UNNC.</a:t>
            </a:r>
            <a:endParaRPr lang="zh-CN" altLang="en-US" dirty="0"/>
          </a:p>
        </p:txBody>
      </p:sp>
      <p:sp>
        <p:nvSpPr>
          <p:cNvPr id="4" name="灯片编号占位符 3"/>
          <p:cNvSpPr>
            <a:spLocks noGrp="1"/>
          </p:cNvSpPr>
          <p:nvPr>
            <p:ph type="sldNum" sz="quarter" idx="5"/>
          </p:nvPr>
        </p:nvSpPr>
        <p:spPr/>
        <p:txBody>
          <a:bodyPr/>
          <a:lstStyle/>
          <a:p>
            <a:fld id="{9C1272BC-E6DD-47B5-A776-FA27D1F6CBEF}" type="slidenum">
              <a:rPr lang="zh-CN" altLang="en-US" smtClean="0"/>
              <a:t>13</a:t>
            </a:fld>
            <a:endParaRPr lang="zh-CN" altLang="en-US"/>
          </a:p>
        </p:txBody>
      </p:sp>
    </p:spTree>
    <p:extLst>
      <p:ext uri="{BB962C8B-B14F-4D97-AF65-F5344CB8AC3E}">
        <p14:creationId xmlns:p14="http://schemas.microsoft.com/office/powerpoint/2010/main" val="14582981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My name is Luo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Chengchang</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I graduated from Shanghai University in 2021 with a bachelor degree. During my undergraduate years, my major is Mathematics and Applied Mathematics, where I learned some basic math knowledge by taking courses such as Advanced Algebra and Mathematical Analysis, helping me to lay a good foundation for my future study. Besides, I also took some programming language courses such as C language, MATLAB, which are helpful for me to get started with other languages like R language I am using now. </a:t>
            </a:r>
          </a:p>
          <a:p>
            <a:pPr algn="just"/>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Presently I’m majoring in statistics in National University of Singapore. During the past several semesters, I have taken courses such as Applied Regression Analysis and Statistical Analysis of Network, which are more applicable than my undergraduate courses since Advanced Algebra and Mathematical Analysis mainly focus on theories of math. For most courses I am taking now, we use R language to do some data analysis. That’s all about my person information.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9C1272BC-E6DD-47B5-A776-FA27D1F6CBEF}" type="slidenum">
              <a:rPr lang="zh-CN" altLang="en-US" smtClean="0"/>
              <a:t>14</a:t>
            </a:fld>
            <a:endParaRPr lang="zh-CN" altLang="en-US"/>
          </a:p>
        </p:txBody>
      </p:sp>
    </p:spTree>
    <p:extLst>
      <p:ext uri="{BB962C8B-B14F-4D97-AF65-F5344CB8AC3E}">
        <p14:creationId xmlns:p14="http://schemas.microsoft.com/office/powerpoint/2010/main" val="1879376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My name is Luo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Chengchang</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I graduated from Shanghai University in 2021 with a bachelor degree. During my undergraduate years, my major is Mathematics and Applied Mathematics, where I learned some basic math knowledge by taking courses such as Advanced Algebra and Mathematical Analysis, helping me to lay a good foundation for my future study. Besides, I also took some programming language courses such as C language, MATLAB, which are helpful for me to get started with other languages like R language I am using now. </a:t>
            </a:r>
          </a:p>
          <a:p>
            <a:pPr algn="just"/>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Presently I’m majoring in statistics in National University of Singapore. During the past several semesters, I have taken courses such as Applied Regression Analysis and Statistical Analysis of Network, which are more applicable than my undergraduate courses since Advanced Algebra and Mathematical Analysis mainly focus on theories of math. For most courses I am taking now, we use R language to do some data analysis. That’s all about my person information.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9C1272BC-E6DD-47B5-A776-FA27D1F6CBEF}" type="slidenum">
              <a:rPr lang="zh-CN" altLang="en-US" smtClean="0"/>
              <a:t>15</a:t>
            </a:fld>
            <a:endParaRPr lang="zh-CN" altLang="en-US"/>
          </a:p>
        </p:txBody>
      </p:sp>
    </p:spTree>
    <p:extLst>
      <p:ext uri="{BB962C8B-B14F-4D97-AF65-F5344CB8AC3E}">
        <p14:creationId xmlns:p14="http://schemas.microsoft.com/office/powerpoint/2010/main" val="2907064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My name is Luo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Chengchang</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I graduated from Shanghai University in 2021 with a bachelor degree. During my undergraduate years, my major is Mathematics and Applied Mathematics, where I learned some basic math knowledge by taking courses such as Advanced Algebra and Mathematical Analysis, helping me to lay a good foundation for my future study. Besides, I also took some programming language courses such as C language, MATLAB, which are helpful for me to get started with other languages like R language I am using now. </a:t>
            </a:r>
          </a:p>
          <a:p>
            <a:pPr algn="just"/>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Presently I’m majoring in statistics in National University of Singapore. During the past several semesters, I have taken courses such as Applied Regression Analysis and Statistical Analysis of Network, which are more applicable than my undergraduate courses since Advanced Algebra and Mathematical Analysis mainly focus on theories of math. For most courses I am taking now, we use R language to do some data analysis. That’s all about my person information.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9C1272BC-E6DD-47B5-A776-FA27D1F6CBEF}" type="slidenum">
              <a:rPr lang="zh-CN" altLang="en-US" smtClean="0"/>
              <a:t>16</a:t>
            </a:fld>
            <a:endParaRPr lang="zh-CN" altLang="en-US"/>
          </a:p>
        </p:txBody>
      </p:sp>
    </p:spTree>
    <p:extLst>
      <p:ext uri="{BB962C8B-B14F-4D97-AF65-F5344CB8AC3E}">
        <p14:creationId xmlns:p14="http://schemas.microsoft.com/office/powerpoint/2010/main" val="37398331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My name is Luo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Chengchang</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I graduated from Shanghai University in 2021 with a bachelor degree. During my undergraduate years, my major is Mathematics and Applied Mathematics, where I learned some basic math knowledge by taking courses such as Advanced Algebra and Mathematical Analysis, helping me to lay a good foundation for my future study. Besides, I also took some programming language courses such as C language, MATLAB, which are helpful for me to get started with other languages like R language I am using now. </a:t>
            </a:r>
          </a:p>
          <a:p>
            <a:pPr algn="just"/>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Presently I’m majoring in statistics in National University of Singapore. During the past several semesters, I have taken courses such as Applied Regression Analysis and Statistical Analysis of Network, which are more applicable than my undergraduate courses since Advanced Algebra and Mathematical Analysis mainly focus on theories of math. For most courses I am taking now, we use R language to do some data analysis. That’s all about my person information.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9C1272BC-E6DD-47B5-A776-FA27D1F6CBEF}" type="slidenum">
              <a:rPr lang="zh-CN" altLang="en-US" smtClean="0"/>
              <a:t>17</a:t>
            </a:fld>
            <a:endParaRPr lang="zh-CN" altLang="en-US"/>
          </a:p>
        </p:txBody>
      </p:sp>
    </p:spTree>
    <p:extLst>
      <p:ext uri="{BB962C8B-B14F-4D97-AF65-F5344CB8AC3E}">
        <p14:creationId xmlns:p14="http://schemas.microsoft.com/office/powerpoint/2010/main" val="33096081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My name is Luo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Chengchang</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I graduated from Shanghai University in 2021 with a bachelor degree. During my undergraduate years, my major is Mathematics and Applied Mathematics, where I learned some basic math knowledge by taking courses such as Advanced Algebra and Mathematical Analysis, helping me to lay a good foundation for my future study. Besides, I also took some programming language courses such as C language, MATLAB, which are helpful for me to get started with other languages like R language I am using now. </a:t>
            </a:r>
          </a:p>
          <a:p>
            <a:pPr algn="just"/>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Presently I’m majoring in statistics in National University of Singapore. During the past several semesters, I have taken courses such as Applied Regression Analysis and Statistical Analysis of Network, which are more applicable than my undergraduate courses since Advanced Algebra and Mathematical Analysis mainly focus on theories of math. For most courses I am taking now, we use R language to do some data analysis. That’s all about my person information.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9C1272BC-E6DD-47B5-A776-FA27D1F6CBEF}" type="slidenum">
              <a:rPr lang="zh-CN" altLang="en-US" smtClean="0"/>
              <a:t>18</a:t>
            </a:fld>
            <a:endParaRPr lang="zh-CN" altLang="en-US"/>
          </a:p>
        </p:txBody>
      </p:sp>
    </p:spTree>
    <p:extLst>
      <p:ext uri="{BB962C8B-B14F-4D97-AF65-F5344CB8AC3E}">
        <p14:creationId xmlns:p14="http://schemas.microsoft.com/office/powerpoint/2010/main" val="3690745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My name is Luo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Chengchang</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I graduated from Shanghai University in 2021 with a bachelor degree. During my undergraduate years, my major is Mathematics and Applied Mathematics, where I learned some basic math knowledge by taking courses such as Advanced Algebra and Mathematical Analysis, helping me to lay a good foundation for my future study. Besides, I also took some programming language courses such as C language, MATLAB, which are helpful for me to get started with other languages like R language I am using now. </a:t>
            </a:r>
          </a:p>
          <a:p>
            <a:pPr algn="just"/>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Presently I’m majoring in statistics in National University of Singapore. During the past several semesters, I have taken courses such as Applied Regression Analysis and Statistical Analysis of Network, which are more applicable than my undergraduate courses since Advanced Algebra and Mathematical Analysis mainly focus on theories of math. For most courses I am taking now, we use R language to do some data analysis. That’s all about my person information.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9C1272BC-E6DD-47B5-A776-FA27D1F6CBEF}" type="slidenum">
              <a:rPr lang="zh-CN" altLang="en-US" smtClean="0"/>
              <a:t>19</a:t>
            </a:fld>
            <a:endParaRPr lang="zh-CN" altLang="en-US"/>
          </a:p>
        </p:txBody>
      </p:sp>
    </p:spTree>
    <p:extLst>
      <p:ext uri="{BB962C8B-B14F-4D97-AF65-F5344CB8AC3E}">
        <p14:creationId xmlns:p14="http://schemas.microsoft.com/office/powerpoint/2010/main" val="1590408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 let me introduce myself briefly.</a:t>
            </a:r>
            <a:endParaRPr lang="zh-CN" altLang="en-US" dirty="0"/>
          </a:p>
        </p:txBody>
      </p:sp>
      <p:sp>
        <p:nvSpPr>
          <p:cNvPr id="4" name="灯片编号占位符 3"/>
          <p:cNvSpPr>
            <a:spLocks noGrp="1"/>
          </p:cNvSpPr>
          <p:nvPr>
            <p:ph type="sldNum" sz="quarter" idx="5"/>
          </p:nvPr>
        </p:nvSpPr>
        <p:spPr/>
        <p:txBody>
          <a:bodyPr/>
          <a:lstStyle/>
          <a:p>
            <a:fld id="{9C1272BC-E6DD-47B5-A776-FA27D1F6CBEF}" type="slidenum">
              <a:rPr lang="zh-CN" altLang="en-US" smtClean="0"/>
              <a:t>2</a:t>
            </a:fld>
            <a:endParaRPr lang="zh-CN" altLang="en-US"/>
          </a:p>
        </p:txBody>
      </p:sp>
    </p:spTree>
    <p:extLst>
      <p:ext uri="{BB962C8B-B14F-4D97-AF65-F5344CB8AC3E}">
        <p14:creationId xmlns:p14="http://schemas.microsoft.com/office/powerpoint/2010/main" val="30692495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My name is Luo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Chengchang</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I graduated from Shanghai University in 2021 with a bachelor degree. During my undergraduate years, my major is Mathematics and Applied Mathematics, where I learned some basic math knowledge by taking courses such as Advanced Algebra and Mathematical Analysis, helping me to lay a good foundation for my future study. Besides, I also took some programming language courses such as C language, MATLAB, which are helpful for me to get started with other languages like R language I am using now. </a:t>
            </a:r>
          </a:p>
          <a:p>
            <a:pPr algn="just"/>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Presently I’m majoring in statistics in National University of Singapore. During the past several semesters, I have taken courses such as Applied Regression Analysis and Statistical Analysis of Network, which are more applicable than my undergraduate courses since Advanced Algebra and Mathematical Analysis mainly focus on theories of math. For most courses I am taking now, we use R language to do some data analysis. That’s all about my person information.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9C1272BC-E6DD-47B5-A776-FA27D1F6CBEF}" type="slidenum">
              <a:rPr lang="zh-CN" altLang="en-US" smtClean="0"/>
              <a:t>20</a:t>
            </a:fld>
            <a:endParaRPr lang="zh-CN" altLang="en-US"/>
          </a:p>
        </p:txBody>
      </p:sp>
    </p:spTree>
    <p:extLst>
      <p:ext uri="{BB962C8B-B14F-4D97-AF65-F5344CB8AC3E}">
        <p14:creationId xmlns:p14="http://schemas.microsoft.com/office/powerpoint/2010/main" val="4232405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My name is Luo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Chengchang</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I graduated from Shanghai University in 2021 with a bachelor degree. During my undergraduate years, my major is Mathematics and Applied Mathematics, where I learned some basic math knowledge by taking courses such as Advanced Algebra and Mathematical Analysis, helping me to lay a good foundation for my future study. Besides, I also took some programming language courses such as C language, MATLAB, which are helpful for me to get started with other languages like R language I am using now. </a:t>
            </a:r>
          </a:p>
          <a:p>
            <a:pPr algn="just"/>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Presently I’m majoring in statistics in National University of Singapore. During the past several semesters, I have taken courses such as Applied Regression Analysis and Statistical Analysis of Network, which are more applicable than my undergraduate courses since Advanced Algebra and Mathematical Analysis mainly focus on theories of math. For most courses I am taking now, we use R language to do some data analysis. That’s all about my person information.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9C1272BC-E6DD-47B5-A776-FA27D1F6CBEF}" type="slidenum">
              <a:rPr lang="zh-CN" altLang="en-US" smtClean="0"/>
              <a:t>21</a:t>
            </a:fld>
            <a:endParaRPr lang="zh-CN" altLang="en-US"/>
          </a:p>
        </p:txBody>
      </p:sp>
    </p:spTree>
    <p:extLst>
      <p:ext uri="{BB962C8B-B14F-4D97-AF65-F5344CB8AC3E}">
        <p14:creationId xmlns:p14="http://schemas.microsoft.com/office/powerpoint/2010/main" val="1706245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My name is Luo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Chengchang</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I graduated from Shanghai University in 2021 with a bachelor degree. During my undergraduate years, my major is Mathematics and Applied Mathematics, where I learned some basic math knowledge by taking courses such as Advanced Algebra and Mathematical Analysis, helping me to lay a good foundation for my future study. Besides, I also took some programming language courses such as C language, MATLAB, which are helpful for me to get started with other languages like R language I am using now. </a:t>
            </a:r>
          </a:p>
          <a:p>
            <a:pPr algn="just"/>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Presently I’m majoring in statistics in National University of Singapore. During the past several semesters, I have taken courses such as Applied Regression Analysis and Statistical Analysis of Network, which are more applicable than my undergraduate courses since Advanced Algebra and Mathematical Analysis mainly focus on theories of math. For most courses I am taking now, we use R language to do some data analysis. That’s all about my person information.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9C1272BC-E6DD-47B5-A776-FA27D1F6CBEF}" type="slidenum">
              <a:rPr lang="zh-CN" altLang="en-US" smtClean="0"/>
              <a:t>22</a:t>
            </a:fld>
            <a:endParaRPr lang="zh-CN" altLang="en-US"/>
          </a:p>
        </p:txBody>
      </p:sp>
    </p:spTree>
    <p:extLst>
      <p:ext uri="{BB962C8B-B14F-4D97-AF65-F5344CB8AC3E}">
        <p14:creationId xmlns:p14="http://schemas.microsoft.com/office/powerpoint/2010/main" val="17070510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My name is Luo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Chengchang</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I graduated from Shanghai University in 2021 with a bachelor degree. During my undergraduate years, my major is Mathematics and Applied Mathematics, where I learned some basic math knowledge by taking courses such as Advanced Algebra and Mathematical Analysis, helping me to lay a good foundation for my future study. Besides, I also took some programming language courses such as C language, MATLAB, which are helpful for me to get started with other languages like R language I am using now. </a:t>
            </a:r>
          </a:p>
          <a:p>
            <a:pPr algn="just"/>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Presently I’m majoring in statistics in National University of Singapore. During the past several semesters, I have taken courses such as Applied Regression Analysis and Statistical Analysis of Network, which are more applicable than my undergraduate courses since Advanced Algebra and Mathematical Analysis mainly focus on theories of math. For most courses I am taking now, we use R language to do some data analysis. That’s all about my person information.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9C1272BC-E6DD-47B5-A776-FA27D1F6CBEF}" type="slidenum">
              <a:rPr lang="zh-CN" altLang="en-US" smtClean="0"/>
              <a:t>23</a:t>
            </a:fld>
            <a:endParaRPr lang="zh-CN" altLang="en-US"/>
          </a:p>
        </p:txBody>
      </p:sp>
    </p:spTree>
    <p:extLst>
      <p:ext uri="{BB962C8B-B14F-4D97-AF65-F5344CB8AC3E}">
        <p14:creationId xmlns:p14="http://schemas.microsoft.com/office/powerpoint/2010/main" val="22026392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等线" panose="02010600030101010101" pitchFamily="2" charset="-122"/>
                <a:cs typeface="Times New Roman" panose="02020603050405020304" pitchFamily="18" charset="0"/>
              </a:rPr>
              <a:t>And then I want to talk about my plan in UNNC.</a:t>
            </a:r>
            <a:endParaRPr lang="zh-CN" altLang="en-US" dirty="0"/>
          </a:p>
        </p:txBody>
      </p:sp>
      <p:sp>
        <p:nvSpPr>
          <p:cNvPr id="4" name="灯片编号占位符 3"/>
          <p:cNvSpPr>
            <a:spLocks noGrp="1"/>
          </p:cNvSpPr>
          <p:nvPr>
            <p:ph type="sldNum" sz="quarter" idx="5"/>
          </p:nvPr>
        </p:nvSpPr>
        <p:spPr/>
        <p:txBody>
          <a:bodyPr/>
          <a:lstStyle/>
          <a:p>
            <a:fld id="{9C1272BC-E6DD-47B5-A776-FA27D1F6CBEF}" type="slidenum">
              <a:rPr lang="zh-CN" altLang="en-US" smtClean="0"/>
              <a:t>24</a:t>
            </a:fld>
            <a:endParaRPr lang="zh-CN" altLang="en-US"/>
          </a:p>
        </p:txBody>
      </p:sp>
    </p:spTree>
    <p:extLst>
      <p:ext uri="{BB962C8B-B14F-4D97-AF65-F5344CB8AC3E}">
        <p14:creationId xmlns:p14="http://schemas.microsoft.com/office/powerpoint/2010/main" val="28958347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My name is Luo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Chengchang</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I graduated from Shanghai University in 2021 with a bachelor degree. During my undergraduate years, my major is Mathematics and Applied Mathematics, where I learned some basic math knowledge by taking courses such as Advanced Algebra and Mathematical Analysis, helping me to lay a good foundation for my future study. Besides, I also took some programming language courses such as C language, MATLAB, which are helpful for me to get started with other languages like R language I am using now. </a:t>
            </a:r>
          </a:p>
          <a:p>
            <a:pPr algn="just"/>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Presently I’m majoring in statistics in National University of Singapore. During the past several semesters, I have taken courses such as Applied Regression Analysis and Statistical Analysis of Network, which are more applicable than my undergraduate courses since Advanced Algebra and Mathematical Analysis mainly focus on theories of math. For most courses I am taking now, we use R language to do some data analysis. That’s all about my person information.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9C1272BC-E6DD-47B5-A776-FA27D1F6CBEF}" type="slidenum">
              <a:rPr lang="zh-CN" altLang="en-US" smtClean="0"/>
              <a:t>25</a:t>
            </a:fld>
            <a:endParaRPr lang="zh-CN" altLang="en-US"/>
          </a:p>
        </p:txBody>
      </p:sp>
    </p:spTree>
    <p:extLst>
      <p:ext uri="{BB962C8B-B14F-4D97-AF65-F5344CB8AC3E}">
        <p14:creationId xmlns:p14="http://schemas.microsoft.com/office/powerpoint/2010/main" val="38767912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My name is Luo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Chengchang</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I graduated from Shanghai University in 2021 with a bachelor degree. During my undergraduate years, my major is Mathematics and Applied Mathematics, where I learned some basic math knowledge by taking courses such as Advanced Algebra and Mathematical Analysis, helping me to lay a good foundation for my future study. Besides, I also took some programming language courses such as C language, MATLAB, which are helpful for me to get started with other languages like R language I am using now. </a:t>
            </a:r>
          </a:p>
          <a:p>
            <a:pPr algn="just"/>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Presently I’m majoring in statistics in National University of Singapore. During the past several semesters, I have taken courses such as Applied Regression Analysis and Statistical Analysis of Network, which are more applicable than my undergraduate courses since Advanced Algebra and Mathematical Analysis mainly focus on theories of math. For most courses I am taking now, we use R language to do some data analysis. That’s all about my person information.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9C1272BC-E6DD-47B5-A776-FA27D1F6CBEF}" type="slidenum">
              <a:rPr lang="zh-CN" altLang="en-US" smtClean="0"/>
              <a:t>26</a:t>
            </a:fld>
            <a:endParaRPr lang="zh-CN" altLang="en-US"/>
          </a:p>
        </p:txBody>
      </p:sp>
    </p:spTree>
    <p:extLst>
      <p:ext uri="{BB962C8B-B14F-4D97-AF65-F5344CB8AC3E}">
        <p14:creationId xmlns:p14="http://schemas.microsoft.com/office/powerpoint/2010/main" val="12224625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That’s all about my presentation. Thanks for your listening.</a:t>
            </a:r>
            <a:endParaRPr lang="zh-CN" altLang="en-US" dirty="0"/>
          </a:p>
        </p:txBody>
      </p:sp>
      <p:sp>
        <p:nvSpPr>
          <p:cNvPr id="4" name="灯片编号占位符 3"/>
          <p:cNvSpPr>
            <a:spLocks noGrp="1"/>
          </p:cNvSpPr>
          <p:nvPr>
            <p:ph type="sldNum" sz="quarter" idx="5"/>
          </p:nvPr>
        </p:nvSpPr>
        <p:spPr/>
        <p:txBody>
          <a:bodyPr/>
          <a:lstStyle/>
          <a:p>
            <a:fld id="{9C1272BC-E6DD-47B5-A776-FA27D1F6CBEF}" type="slidenum">
              <a:rPr lang="zh-CN" altLang="en-US" smtClean="0"/>
              <a:t>27</a:t>
            </a:fld>
            <a:endParaRPr lang="zh-CN" altLang="en-US"/>
          </a:p>
        </p:txBody>
      </p:sp>
    </p:spTree>
    <p:extLst>
      <p:ext uri="{BB962C8B-B14F-4D97-AF65-F5344CB8AC3E}">
        <p14:creationId xmlns:p14="http://schemas.microsoft.com/office/powerpoint/2010/main" val="1809317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My name is Luo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Chengchang</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I graduated from Shanghai University in 2021 with a bachelor degree. During my undergraduate years, my major is Mathematics and Applied Mathematics, where I learned some basic math knowledge by taking courses such as Advanced Algebra and Mathematical Analysis, helping me to lay a good foundation for my future study. Besides, I also took some programming language courses such as C language, MATLAB, which are helpful for me to get started with other languages like R language I am using now. </a:t>
            </a:r>
          </a:p>
          <a:p>
            <a:pPr algn="just"/>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Presently I’m majoring in statistics in National University of Singapore. During the past several semesters, I have taken courses such as Applied Regression Analysis and Statistical Analysis of Network, which are more applicable than my undergraduate courses since Advanced Algebra and Mathematical Analysis mainly focus on theories of math. For most courses I am taking now, we use R language to do some data analysis. That’s all about my person information.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9C1272BC-E6DD-47B5-A776-FA27D1F6CBEF}" type="slidenum">
              <a:rPr lang="zh-CN" altLang="en-US" smtClean="0"/>
              <a:t>3</a:t>
            </a:fld>
            <a:endParaRPr lang="zh-CN" altLang="en-US"/>
          </a:p>
        </p:txBody>
      </p:sp>
    </p:spTree>
    <p:extLst>
      <p:ext uri="{BB962C8B-B14F-4D97-AF65-F5344CB8AC3E}">
        <p14:creationId xmlns:p14="http://schemas.microsoft.com/office/powerpoint/2010/main" val="2896107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My name is Luo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Chengchang</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I graduated from Shanghai University in 2021 with a bachelor degree. During my undergraduate years, my major is Mathematics and Applied Mathematics, where I learned some basic math knowledge by taking courses such as Advanced Algebra and Mathematical Analysis, helping me to lay a good foundation for my future study. Besides, I also took some programming language courses such as C language, MATLAB, which are helpful for me to get started with other languages like R language I am using now. </a:t>
            </a:r>
          </a:p>
          <a:p>
            <a:pPr algn="just"/>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Presently I’m majoring in statistics in National University of Singapore. During the past several semesters, I have taken courses such as Applied Regression Analysis and Statistical Analysis of Network, which are more applicable than my undergraduate courses since Advanced Algebra and Mathematical Analysis mainly focus on theories of math. For most courses I am taking now, we use R language to do some data analysis. That’s all about my person information.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9C1272BC-E6DD-47B5-A776-FA27D1F6CBEF}" type="slidenum">
              <a:rPr lang="zh-CN" altLang="en-US" smtClean="0"/>
              <a:t>4</a:t>
            </a:fld>
            <a:endParaRPr lang="zh-CN" altLang="en-US"/>
          </a:p>
        </p:txBody>
      </p:sp>
    </p:spTree>
    <p:extLst>
      <p:ext uri="{BB962C8B-B14F-4D97-AF65-F5344CB8AC3E}">
        <p14:creationId xmlns:p14="http://schemas.microsoft.com/office/powerpoint/2010/main" val="1428418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My name is Luo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Chengchang</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I graduated from Shanghai University in 2021 with a bachelor degree. During my undergraduate years, my major is Mathematics and Applied Mathematics, where I learned some basic math knowledge by taking courses such as Advanced Algebra and Mathematical Analysis, helping me to lay a good foundation for my future study. Besides, I also took some programming language courses such as C language, MATLAB, which are helpful for me to get started with other languages like R language I am using now. </a:t>
            </a:r>
          </a:p>
          <a:p>
            <a:pPr algn="just"/>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Presently I’m majoring in statistics in National University of Singapore. During the past several semesters, I have taken courses such as Applied Regression Analysis and Statistical Analysis of Network, which are more applicable than my undergraduate courses since Advanced Algebra and Mathematical Analysis mainly focus on theories of math. For most courses I am taking now, we use R language to do some data analysis. That’s all about my person information.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9C1272BC-E6DD-47B5-A776-FA27D1F6CBEF}" type="slidenum">
              <a:rPr lang="zh-CN" altLang="en-US" smtClean="0"/>
              <a:t>5</a:t>
            </a:fld>
            <a:endParaRPr lang="zh-CN" altLang="en-US"/>
          </a:p>
        </p:txBody>
      </p:sp>
    </p:spTree>
    <p:extLst>
      <p:ext uri="{BB962C8B-B14F-4D97-AF65-F5344CB8AC3E}">
        <p14:creationId xmlns:p14="http://schemas.microsoft.com/office/powerpoint/2010/main" val="598803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My name is Luo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Chengchang</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I graduated from Shanghai University in 2021 with a bachelor degree. During my undergraduate years, my major is Mathematics and Applied Mathematics, where I learned some basic math knowledge by taking courses such as Advanced Algebra and Mathematical Analysis, helping me to lay a good foundation for my future study. Besides, I also took some programming language courses such as C language, MATLAB, which are helpful for me to get started with other languages like R language I am using now. </a:t>
            </a:r>
          </a:p>
          <a:p>
            <a:pPr algn="just"/>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Presently I’m majoring in statistics in National University of Singapore. During the past several semesters, I have taken courses such as Applied Regression Analysis and Statistical Analysis of Network, which are more applicable than my undergraduate courses since Advanced Algebra and Mathematical Analysis mainly focus on theories of math. For most courses I am taking now, we use R language to do some data analysis. That’s all about my person information.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9C1272BC-E6DD-47B5-A776-FA27D1F6CBEF}" type="slidenum">
              <a:rPr lang="zh-CN" altLang="en-US" smtClean="0"/>
              <a:t>6</a:t>
            </a:fld>
            <a:endParaRPr lang="zh-CN" altLang="en-US"/>
          </a:p>
        </p:txBody>
      </p:sp>
    </p:spTree>
    <p:extLst>
      <p:ext uri="{BB962C8B-B14F-4D97-AF65-F5344CB8AC3E}">
        <p14:creationId xmlns:p14="http://schemas.microsoft.com/office/powerpoint/2010/main" val="3398373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My name is Luo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Chengchang</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I graduated from Shanghai University in 2021 with a bachelor degree. During my undergraduate years, my major is Mathematics and Applied Mathematics, where I learned some basic math knowledge by taking courses such as Advanced Algebra and Mathematical Analysis, helping me to lay a good foundation for my future study. Besides, I also took some programming language courses such as C language, MATLAB, which are helpful for me to get started with other languages like R language I am using now. </a:t>
            </a:r>
          </a:p>
          <a:p>
            <a:pPr algn="just"/>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Presently I’m majoring in statistics in National University of Singapore. During the past several semesters, I have taken courses such as Applied Regression Analysis and Statistical Analysis of Network, which are more applicable than my undergraduate courses since Advanced Algebra and Mathematical Analysis mainly focus on theories of math. For most courses I am taking now, we use R language to do some data analysis. That’s all about my person information.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9C1272BC-E6DD-47B5-A776-FA27D1F6CBEF}" type="slidenum">
              <a:rPr lang="zh-CN" altLang="en-US" smtClean="0"/>
              <a:t>7</a:t>
            </a:fld>
            <a:endParaRPr lang="zh-CN" altLang="en-US"/>
          </a:p>
        </p:txBody>
      </p:sp>
    </p:spTree>
    <p:extLst>
      <p:ext uri="{BB962C8B-B14F-4D97-AF65-F5344CB8AC3E}">
        <p14:creationId xmlns:p14="http://schemas.microsoft.com/office/powerpoint/2010/main" val="1187627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Then I would like to share my research experiences with you. </a:t>
            </a:r>
            <a:endParaRPr lang="zh-CN" altLang="en-US" dirty="0"/>
          </a:p>
        </p:txBody>
      </p:sp>
      <p:sp>
        <p:nvSpPr>
          <p:cNvPr id="4" name="灯片编号占位符 3"/>
          <p:cNvSpPr>
            <a:spLocks noGrp="1"/>
          </p:cNvSpPr>
          <p:nvPr>
            <p:ph type="sldNum" sz="quarter" idx="5"/>
          </p:nvPr>
        </p:nvSpPr>
        <p:spPr/>
        <p:txBody>
          <a:bodyPr/>
          <a:lstStyle/>
          <a:p>
            <a:fld id="{9C1272BC-E6DD-47B5-A776-FA27D1F6CBEF}" type="slidenum">
              <a:rPr lang="zh-CN" altLang="en-US" smtClean="0"/>
              <a:t>8</a:t>
            </a:fld>
            <a:endParaRPr lang="zh-CN" altLang="en-US"/>
          </a:p>
        </p:txBody>
      </p:sp>
    </p:spTree>
    <p:extLst>
      <p:ext uri="{BB962C8B-B14F-4D97-AF65-F5344CB8AC3E}">
        <p14:creationId xmlns:p14="http://schemas.microsoft.com/office/powerpoint/2010/main" val="855022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My name is Luo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Chengchang</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I graduated from Shanghai University in 2021 with a bachelor degree. During my undergraduate years, my major is Mathematics and Applied Mathematics, where I learned some basic math knowledge by taking courses such as Advanced Algebra and Mathematical Analysis, helping me to lay a good foundation for my future study. Besides, I also took some programming language courses such as C language, MATLAB, which are helpful for me to get started with other languages like R language I am using now. </a:t>
            </a:r>
          </a:p>
          <a:p>
            <a:pPr algn="just"/>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Presently I’m majoring in statistics in National University of Singapore. During the past several semesters, I have taken courses such as Applied Regression Analysis and Statistical Analysis of Network, which are more applicable than my undergraduate courses since Advanced Algebra and Mathematical Analysis mainly focus on theories of math. For most courses I am taking now, we use R language to do some data analysis. That’s all about my person information.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9C1272BC-E6DD-47B5-A776-FA27D1F6CBEF}" type="slidenum">
              <a:rPr lang="zh-CN" altLang="en-US" smtClean="0"/>
              <a:t>9</a:t>
            </a:fld>
            <a:endParaRPr lang="zh-CN" altLang="en-US"/>
          </a:p>
        </p:txBody>
      </p:sp>
    </p:spTree>
    <p:extLst>
      <p:ext uri="{BB962C8B-B14F-4D97-AF65-F5344CB8AC3E}">
        <p14:creationId xmlns:p14="http://schemas.microsoft.com/office/powerpoint/2010/main" val="31336637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650546-BF11-DC4B-80F0-F78B4A865CD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C7CBD8D-AF22-2E8E-61EA-11EF163EE2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05B05F7-BA8E-0FAF-5C3A-72B3CA5DD1AA}"/>
              </a:ext>
            </a:extLst>
          </p:cNvPr>
          <p:cNvSpPr>
            <a:spLocks noGrp="1"/>
          </p:cNvSpPr>
          <p:nvPr>
            <p:ph type="dt" sz="half" idx="10"/>
          </p:nvPr>
        </p:nvSpPr>
        <p:spPr/>
        <p:txBody>
          <a:bodyPr/>
          <a:lstStyle/>
          <a:p>
            <a:fld id="{22B8EA0F-451B-4E64-A79E-894665BB8D79}" type="datetimeFigureOut">
              <a:rPr lang="zh-CN" altLang="en-US" smtClean="0"/>
              <a:t>2022/11/6</a:t>
            </a:fld>
            <a:endParaRPr lang="zh-CN" altLang="en-US"/>
          </a:p>
        </p:txBody>
      </p:sp>
      <p:sp>
        <p:nvSpPr>
          <p:cNvPr id="5" name="页脚占位符 4">
            <a:extLst>
              <a:ext uri="{FF2B5EF4-FFF2-40B4-BE49-F238E27FC236}">
                <a16:creationId xmlns:a16="http://schemas.microsoft.com/office/drawing/2014/main" id="{F8C4A3FE-C7B6-B48C-EF2B-2BB997A7308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D0F3F7B-CB56-BF29-B14A-B2A91788B448}"/>
              </a:ext>
            </a:extLst>
          </p:cNvPr>
          <p:cNvSpPr>
            <a:spLocks noGrp="1"/>
          </p:cNvSpPr>
          <p:nvPr>
            <p:ph type="sldNum" sz="quarter" idx="12"/>
          </p:nvPr>
        </p:nvSpPr>
        <p:spPr/>
        <p:txBody>
          <a:bodyPr/>
          <a:lstStyle/>
          <a:p>
            <a:fld id="{64434533-A875-480C-85E1-7924969A7DD4}" type="slidenum">
              <a:rPr lang="zh-CN" altLang="en-US" smtClean="0"/>
              <a:t>‹#›</a:t>
            </a:fld>
            <a:endParaRPr lang="zh-CN" altLang="en-US"/>
          </a:p>
        </p:txBody>
      </p:sp>
    </p:spTree>
    <p:extLst>
      <p:ext uri="{BB962C8B-B14F-4D97-AF65-F5344CB8AC3E}">
        <p14:creationId xmlns:p14="http://schemas.microsoft.com/office/powerpoint/2010/main" val="3245320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660180-1156-8DA8-07DD-06A38950882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F13575C-BF21-C8D9-1207-A697770E612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E1B48A-9906-9599-CBE9-816795E2374F}"/>
              </a:ext>
            </a:extLst>
          </p:cNvPr>
          <p:cNvSpPr>
            <a:spLocks noGrp="1"/>
          </p:cNvSpPr>
          <p:nvPr>
            <p:ph type="dt" sz="half" idx="10"/>
          </p:nvPr>
        </p:nvSpPr>
        <p:spPr/>
        <p:txBody>
          <a:bodyPr/>
          <a:lstStyle/>
          <a:p>
            <a:fld id="{22B8EA0F-451B-4E64-A79E-894665BB8D79}" type="datetimeFigureOut">
              <a:rPr lang="zh-CN" altLang="en-US" smtClean="0"/>
              <a:t>2022/11/6</a:t>
            </a:fld>
            <a:endParaRPr lang="zh-CN" altLang="en-US"/>
          </a:p>
        </p:txBody>
      </p:sp>
      <p:sp>
        <p:nvSpPr>
          <p:cNvPr id="5" name="页脚占位符 4">
            <a:extLst>
              <a:ext uri="{FF2B5EF4-FFF2-40B4-BE49-F238E27FC236}">
                <a16:creationId xmlns:a16="http://schemas.microsoft.com/office/drawing/2014/main" id="{8CC4E12A-779D-A76D-4D42-AF2BC873BFF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F42F49D-0054-00BA-C764-ABDE5C41EDF0}"/>
              </a:ext>
            </a:extLst>
          </p:cNvPr>
          <p:cNvSpPr>
            <a:spLocks noGrp="1"/>
          </p:cNvSpPr>
          <p:nvPr>
            <p:ph type="sldNum" sz="quarter" idx="12"/>
          </p:nvPr>
        </p:nvSpPr>
        <p:spPr/>
        <p:txBody>
          <a:bodyPr/>
          <a:lstStyle/>
          <a:p>
            <a:fld id="{64434533-A875-480C-85E1-7924969A7DD4}" type="slidenum">
              <a:rPr lang="zh-CN" altLang="en-US" smtClean="0"/>
              <a:t>‹#›</a:t>
            </a:fld>
            <a:endParaRPr lang="zh-CN" altLang="en-US"/>
          </a:p>
        </p:txBody>
      </p:sp>
    </p:spTree>
    <p:extLst>
      <p:ext uri="{BB962C8B-B14F-4D97-AF65-F5344CB8AC3E}">
        <p14:creationId xmlns:p14="http://schemas.microsoft.com/office/powerpoint/2010/main" val="3143430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92D2E6-7DBC-E074-254D-591759F43A8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219B542-2D2F-F03D-7432-D062221B104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8F9B42B-3143-A73C-B00B-DED6BEE335D9}"/>
              </a:ext>
            </a:extLst>
          </p:cNvPr>
          <p:cNvSpPr>
            <a:spLocks noGrp="1"/>
          </p:cNvSpPr>
          <p:nvPr>
            <p:ph type="dt" sz="half" idx="10"/>
          </p:nvPr>
        </p:nvSpPr>
        <p:spPr/>
        <p:txBody>
          <a:bodyPr/>
          <a:lstStyle/>
          <a:p>
            <a:fld id="{22B8EA0F-451B-4E64-A79E-894665BB8D79}" type="datetimeFigureOut">
              <a:rPr lang="zh-CN" altLang="en-US" smtClean="0"/>
              <a:t>2022/11/6</a:t>
            </a:fld>
            <a:endParaRPr lang="zh-CN" altLang="en-US"/>
          </a:p>
        </p:txBody>
      </p:sp>
      <p:sp>
        <p:nvSpPr>
          <p:cNvPr id="5" name="页脚占位符 4">
            <a:extLst>
              <a:ext uri="{FF2B5EF4-FFF2-40B4-BE49-F238E27FC236}">
                <a16:creationId xmlns:a16="http://schemas.microsoft.com/office/drawing/2014/main" id="{61774E5F-CA09-86EC-5A2A-DE78A3AB5D5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AC26934-24D4-4C23-DF59-8749BEDEEBD5}"/>
              </a:ext>
            </a:extLst>
          </p:cNvPr>
          <p:cNvSpPr>
            <a:spLocks noGrp="1"/>
          </p:cNvSpPr>
          <p:nvPr>
            <p:ph type="sldNum" sz="quarter" idx="12"/>
          </p:nvPr>
        </p:nvSpPr>
        <p:spPr/>
        <p:txBody>
          <a:bodyPr/>
          <a:lstStyle/>
          <a:p>
            <a:fld id="{64434533-A875-480C-85E1-7924969A7DD4}" type="slidenum">
              <a:rPr lang="zh-CN" altLang="en-US" smtClean="0"/>
              <a:t>‹#›</a:t>
            </a:fld>
            <a:endParaRPr lang="zh-CN" altLang="en-US"/>
          </a:p>
        </p:txBody>
      </p:sp>
    </p:spTree>
    <p:extLst>
      <p:ext uri="{BB962C8B-B14F-4D97-AF65-F5344CB8AC3E}">
        <p14:creationId xmlns:p14="http://schemas.microsoft.com/office/powerpoint/2010/main" val="32585421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pic>
        <p:nvPicPr>
          <p:cNvPr id="4" name="图片 6">
            <a:extLst>
              <a:ext uri="{FF2B5EF4-FFF2-40B4-BE49-F238E27FC236}">
                <a16:creationId xmlns:a16="http://schemas.microsoft.com/office/drawing/2014/main" id="{38FBEB02-1697-4919-A6AD-2815848C0351}"/>
              </a:ext>
            </a:extLst>
          </p:cNvPr>
          <p:cNvPicPr>
            <a:picLocks noChangeAspect="1"/>
          </p:cNvPicPr>
          <p:nvPr userDrawn="1"/>
        </p:nvPicPr>
        <p:blipFill>
          <a:blip r:embed="rId2">
            <a:extLst>
              <a:ext uri="{28A0092B-C50C-407E-A947-70E740481C1C}">
                <a14:useLocalDpi xmlns:a14="http://schemas.microsoft.com/office/drawing/2010/main" val="0"/>
              </a:ext>
            </a:extLst>
          </a:blip>
          <a:srcRect t="10110" b="9160"/>
          <a:stretch>
            <a:fillRect/>
          </a:stretch>
        </p:blipFill>
        <p:spPr bwMode="auto">
          <a:xfrm>
            <a:off x="-20638" y="-17463"/>
            <a:ext cx="12225338" cy="6978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7">
            <a:extLst>
              <a:ext uri="{FF2B5EF4-FFF2-40B4-BE49-F238E27FC236}">
                <a16:creationId xmlns:a16="http://schemas.microsoft.com/office/drawing/2014/main" id="{3C2040FB-C908-445F-A271-80384AF6A23A}"/>
              </a:ext>
            </a:extLst>
          </p:cNvPr>
          <p:cNvSpPr>
            <a:spLocks noChangeArrowheads="1"/>
          </p:cNvSpPr>
          <p:nvPr userDrawn="1"/>
        </p:nvSpPr>
        <p:spPr bwMode="auto">
          <a:xfrm>
            <a:off x="-20638" y="-17463"/>
            <a:ext cx="12225338" cy="6886576"/>
          </a:xfrm>
          <a:prstGeom prst="rect">
            <a:avLst/>
          </a:prstGeom>
          <a:solidFill>
            <a:srgbClr val="1B3563">
              <a:alpha val="9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buFont typeface="Arial" panose="020B0604020202020204" pitchFamily="34" charset="0"/>
              <a:buNone/>
            </a:pPr>
            <a:endParaRPr lang="zh-CN" altLang="en-US"/>
          </a:p>
        </p:txBody>
      </p:sp>
      <p:sp>
        <p:nvSpPr>
          <p:cNvPr id="6" name="Parallelogram 77">
            <a:extLst>
              <a:ext uri="{FF2B5EF4-FFF2-40B4-BE49-F238E27FC236}">
                <a16:creationId xmlns:a16="http://schemas.microsoft.com/office/drawing/2014/main" id="{B9A77211-19AB-42BB-9CF0-ABC09237B30D}"/>
              </a:ext>
            </a:extLst>
          </p:cNvPr>
          <p:cNvSpPr>
            <a:spLocks noChangeArrowheads="1"/>
          </p:cNvSpPr>
          <p:nvPr userDrawn="1"/>
        </p:nvSpPr>
        <p:spPr bwMode="auto">
          <a:xfrm>
            <a:off x="742950" y="1843088"/>
            <a:ext cx="865188" cy="1247775"/>
          </a:xfrm>
          <a:prstGeom prst="parallelogram">
            <a:avLst>
              <a:gd name="adj" fmla="val 25000"/>
            </a:avLst>
          </a:prstGeom>
          <a:solidFill>
            <a:srgbClr val="F1913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08" tIns="60955" rIns="121908" bIns="60955" anchor="ctr"/>
          <a:lstStyle/>
          <a:p>
            <a:pPr algn="ctr" eaLnBrk="1" hangingPunct="1">
              <a:buFont typeface="Arial" panose="020B0604020202020204" pitchFamily="34" charset="0"/>
              <a:buNone/>
            </a:pPr>
            <a:endParaRPr lang="zh-CN" altLang="zh-CN" sz="3200">
              <a:latin typeface="方正兰亭黑_GBK" charset="-122"/>
              <a:ea typeface="方正兰亭黑_GBK" charset="-122"/>
              <a:sym typeface="方正兰亭黑_GBK" charset="-122"/>
            </a:endParaRPr>
          </a:p>
        </p:txBody>
      </p:sp>
      <p:sp>
        <p:nvSpPr>
          <p:cNvPr id="7" name="Parallelogram 78">
            <a:extLst>
              <a:ext uri="{FF2B5EF4-FFF2-40B4-BE49-F238E27FC236}">
                <a16:creationId xmlns:a16="http://schemas.microsoft.com/office/drawing/2014/main" id="{C68881F6-E33F-4EC8-906B-7C4C34142D99}"/>
              </a:ext>
            </a:extLst>
          </p:cNvPr>
          <p:cNvSpPr>
            <a:spLocks noChangeArrowheads="1"/>
          </p:cNvSpPr>
          <p:nvPr userDrawn="1"/>
        </p:nvSpPr>
        <p:spPr bwMode="auto">
          <a:xfrm rot="10800000">
            <a:off x="10536238" y="1843088"/>
            <a:ext cx="863600" cy="1247775"/>
          </a:xfrm>
          <a:prstGeom prst="parallelogram">
            <a:avLst>
              <a:gd name="adj" fmla="val 25000"/>
            </a:avLst>
          </a:prstGeom>
          <a:solidFill>
            <a:srgbClr val="F1913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08" tIns="60955" rIns="121908" bIns="60955" anchor="ctr"/>
          <a:lstStyle/>
          <a:p>
            <a:pPr algn="ctr" eaLnBrk="1" hangingPunct="1">
              <a:buFont typeface="Arial" panose="020B0604020202020204" pitchFamily="34" charset="0"/>
              <a:buNone/>
            </a:pPr>
            <a:endParaRPr lang="zh-CN" altLang="zh-CN" sz="3200">
              <a:latin typeface="方正兰亭黑_GBK" charset="-122"/>
              <a:ea typeface="方正兰亭黑_GBK" charset="-122"/>
              <a:sym typeface="方正兰亭黑_GBK" charset="-122"/>
            </a:endParaRPr>
          </a:p>
        </p:txBody>
      </p:sp>
      <p:sp>
        <p:nvSpPr>
          <p:cNvPr id="8" name="矩形 10">
            <a:extLst>
              <a:ext uri="{FF2B5EF4-FFF2-40B4-BE49-F238E27FC236}">
                <a16:creationId xmlns:a16="http://schemas.microsoft.com/office/drawing/2014/main" id="{9658C2B0-76A5-41D0-A02B-783CFAFCCDE6}"/>
              </a:ext>
            </a:extLst>
          </p:cNvPr>
          <p:cNvSpPr>
            <a:spLocks noChangeArrowheads="1"/>
          </p:cNvSpPr>
          <p:nvPr userDrawn="1"/>
        </p:nvSpPr>
        <p:spPr bwMode="auto">
          <a:xfrm>
            <a:off x="-20638" y="5591175"/>
            <a:ext cx="12225338" cy="13700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buFont typeface="Arial" panose="020B0604020202020204" pitchFamily="34" charset="0"/>
              <a:buNone/>
            </a:pPr>
            <a:endParaRPr lang="zh-CN" altLang="en-US"/>
          </a:p>
        </p:txBody>
      </p:sp>
      <p:pic>
        <p:nvPicPr>
          <p:cNvPr id="9" name="图片 4">
            <a:extLst>
              <a:ext uri="{FF2B5EF4-FFF2-40B4-BE49-F238E27FC236}">
                <a16:creationId xmlns:a16="http://schemas.microsoft.com/office/drawing/2014/main" id="{08BB3AAF-01E7-4467-B3DF-C07DEB2633B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32400" y="5899150"/>
            <a:ext cx="184626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标题 1"/>
          <p:cNvSpPr>
            <a:spLocks noGrp="1"/>
          </p:cNvSpPr>
          <p:nvPr>
            <p:ph type="title"/>
          </p:nvPr>
        </p:nvSpPr>
        <p:spPr>
          <a:xfrm>
            <a:off x="1608207" y="1843355"/>
            <a:ext cx="8928100" cy="788988"/>
          </a:xfrm>
        </p:spPr>
        <p:txBody>
          <a:bodyPr anchor="t"/>
          <a:lstStyle>
            <a:lvl1pPr algn="ctr">
              <a:defRPr sz="4000" b="1" cap="all">
                <a:solidFill>
                  <a:schemeClr val="bg1"/>
                </a:solidFill>
              </a:defRPr>
            </a:lvl1pPr>
          </a:lstStyle>
          <a:p>
            <a:r>
              <a:rPr lang="zh-CN" altLang="en-US" noProof="1"/>
              <a:t>单击此处编辑母版标题样式</a:t>
            </a:r>
          </a:p>
        </p:txBody>
      </p:sp>
      <p:sp>
        <p:nvSpPr>
          <p:cNvPr id="14" name="文本占位符 2"/>
          <p:cNvSpPr>
            <a:spLocks noGrp="1"/>
          </p:cNvSpPr>
          <p:nvPr>
            <p:ph type="body" idx="1"/>
          </p:nvPr>
        </p:nvSpPr>
        <p:spPr>
          <a:xfrm>
            <a:off x="1608208" y="2644566"/>
            <a:ext cx="8928100" cy="434341"/>
          </a:xfrm>
        </p:spPr>
        <p:txBody>
          <a:bodyPr anchor="b"/>
          <a:lstStyle>
            <a:lvl1pPr marL="0" indent="0" algn="ctr">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10" name="Date Placeholder 3">
            <a:extLst>
              <a:ext uri="{FF2B5EF4-FFF2-40B4-BE49-F238E27FC236}">
                <a16:creationId xmlns:a16="http://schemas.microsoft.com/office/drawing/2014/main" id="{4F1F411E-0D11-4C81-9A6B-A7C3C853D707}"/>
              </a:ext>
            </a:extLst>
          </p:cNvPr>
          <p:cNvSpPr>
            <a:spLocks noGrp="1" noChangeArrowheads="1"/>
          </p:cNvSpPr>
          <p:nvPr>
            <p:ph type="dt" sz="half" idx="10"/>
          </p:nvPr>
        </p:nvSpPr>
        <p:spPr/>
        <p:txBody>
          <a:bodyPr/>
          <a:lstStyle>
            <a:lvl1pPr>
              <a:defRPr/>
            </a:lvl1pPr>
          </a:lstStyle>
          <a:p>
            <a:pPr>
              <a:defRPr/>
            </a:pPr>
            <a:fld id="{596B56D4-0195-4FAF-A6CC-74709A564E6B}" type="datetime1">
              <a:rPr lang="zh-CN" altLang="en-US"/>
              <a:pPr>
                <a:defRPr/>
              </a:pPr>
              <a:t>2022/11/6</a:t>
            </a:fld>
            <a:endParaRPr lang="en-US" sz="1800" dirty="0">
              <a:solidFill>
                <a:schemeClr val="tx1"/>
              </a:solidFill>
            </a:endParaRPr>
          </a:p>
        </p:txBody>
      </p:sp>
      <p:sp>
        <p:nvSpPr>
          <p:cNvPr id="11" name="Footer Placeholder 4">
            <a:extLst>
              <a:ext uri="{FF2B5EF4-FFF2-40B4-BE49-F238E27FC236}">
                <a16:creationId xmlns:a16="http://schemas.microsoft.com/office/drawing/2014/main" id="{286C3FC5-F06A-4147-8326-E06A790B16FC}"/>
              </a:ext>
            </a:extLst>
          </p:cNvPr>
          <p:cNvSpPr>
            <a:spLocks noGrp="1" noChangeArrowheads="1"/>
          </p:cNvSpPr>
          <p:nvPr>
            <p:ph type="ftr" sz="quarter" idx="11"/>
          </p:nvPr>
        </p:nvSpPr>
        <p:spPr/>
        <p:txBody>
          <a:bodyPr/>
          <a:lstStyle>
            <a:lvl1pPr>
              <a:defRPr/>
            </a:lvl1pPr>
          </a:lstStyle>
          <a:p>
            <a:pPr>
              <a:defRPr/>
            </a:pPr>
            <a:r>
              <a:rPr lang="zh-CN" altLang="en-US"/>
              <a:t>1</a:t>
            </a:r>
            <a:endParaRPr lang="en-US" altLang="zh-CN" sz="1800" dirty="0">
              <a:solidFill>
                <a:schemeClr val="tx1"/>
              </a:solidFill>
            </a:endParaRPr>
          </a:p>
        </p:txBody>
      </p:sp>
      <p:sp>
        <p:nvSpPr>
          <p:cNvPr id="12" name="Slide Number Placeholder 5">
            <a:extLst>
              <a:ext uri="{FF2B5EF4-FFF2-40B4-BE49-F238E27FC236}">
                <a16:creationId xmlns:a16="http://schemas.microsoft.com/office/drawing/2014/main" id="{47D1D50D-EEB0-473A-8B53-FDA44D299521}"/>
              </a:ext>
            </a:extLst>
          </p:cNvPr>
          <p:cNvSpPr>
            <a:spLocks noGrp="1" noChangeArrowheads="1"/>
          </p:cNvSpPr>
          <p:nvPr>
            <p:ph type="sldNum" sz="quarter" idx="12"/>
          </p:nvPr>
        </p:nvSpPr>
        <p:spPr/>
        <p:txBody>
          <a:bodyPr/>
          <a:lstStyle>
            <a:lvl1pPr>
              <a:defRPr/>
            </a:lvl1pPr>
          </a:lstStyle>
          <a:p>
            <a:pPr>
              <a:defRPr/>
            </a:pPr>
            <a:fld id="{C456757A-8564-4DAC-80BC-2C4FC8B12A1A}" type="slidenum">
              <a:rPr lang="zh-CN" altLang="en-US"/>
              <a:pPr>
                <a:defRPr/>
              </a:pPr>
              <a:t>‹#›</a:t>
            </a:fld>
            <a:endParaRPr lang="zh-CN" altLang="en-US"/>
          </a:p>
        </p:txBody>
      </p:sp>
    </p:spTree>
    <p:extLst>
      <p:ext uri="{BB962C8B-B14F-4D97-AF65-F5344CB8AC3E}">
        <p14:creationId xmlns:p14="http://schemas.microsoft.com/office/powerpoint/2010/main" val="336784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5" name="任意多边形 11">
            <a:extLst>
              <a:ext uri="{FF2B5EF4-FFF2-40B4-BE49-F238E27FC236}">
                <a16:creationId xmlns:a16="http://schemas.microsoft.com/office/drawing/2014/main" id="{405CD714-A961-4BE6-91B4-0B233055303B}"/>
              </a:ext>
            </a:extLst>
          </p:cNvPr>
          <p:cNvSpPr>
            <a:spLocks noChangeArrowheads="1"/>
          </p:cNvSpPr>
          <p:nvPr userDrawn="1"/>
        </p:nvSpPr>
        <p:spPr bwMode="auto">
          <a:xfrm>
            <a:off x="4763" y="6500813"/>
            <a:ext cx="12192000" cy="357187"/>
          </a:xfrm>
          <a:custGeom>
            <a:avLst/>
            <a:gdLst>
              <a:gd name="T0" fmla="*/ 0 w 9144000"/>
              <a:gd name="T1" fmla="*/ 0 h 756293"/>
              <a:gd name="T2" fmla="*/ 9144000 w 9144000"/>
              <a:gd name="T3" fmla="*/ 0 h 756293"/>
              <a:gd name="T4" fmla="*/ 9144000 w 9144000"/>
              <a:gd name="T5" fmla="*/ 756293 h 756293"/>
              <a:gd name="T6" fmla="*/ 8108917 w 9144000"/>
              <a:gd name="T7" fmla="*/ 756293 h 756293"/>
              <a:gd name="T8" fmla="*/ 8108917 w 9144000"/>
              <a:gd name="T9" fmla="*/ 756292 h 756293"/>
              <a:gd name="T10" fmla="*/ 0 w 9144000"/>
              <a:gd name="T11" fmla="*/ 756292 h 756293"/>
              <a:gd name="T12" fmla="*/ 0 w 9144000"/>
              <a:gd name="T13" fmla="*/ 0 h 756293"/>
            </a:gdLst>
            <a:ahLst/>
            <a:cxnLst>
              <a:cxn ang="0">
                <a:pos x="T0" y="T1"/>
              </a:cxn>
              <a:cxn ang="0">
                <a:pos x="T2" y="T3"/>
              </a:cxn>
              <a:cxn ang="0">
                <a:pos x="T4" y="T5"/>
              </a:cxn>
              <a:cxn ang="0">
                <a:pos x="T6" y="T7"/>
              </a:cxn>
              <a:cxn ang="0">
                <a:pos x="T8" y="T9"/>
              </a:cxn>
              <a:cxn ang="0">
                <a:pos x="T10" y="T11"/>
              </a:cxn>
              <a:cxn ang="0">
                <a:pos x="T12" y="T13"/>
              </a:cxn>
            </a:cxnLst>
            <a:rect l="0" t="0"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3563"/>
          </a:solidFill>
          <a:ln>
            <a:noFill/>
          </a:ln>
        </p:spPr>
        <p:txBody>
          <a:bodyPr/>
          <a:lstStyle>
            <a:lvl1pPr>
              <a:defRPr sz="2400">
                <a:solidFill>
                  <a:schemeClr val="tx1"/>
                </a:solidFill>
                <a:latin typeface="Arial" charset="0"/>
                <a:ea typeface="宋体" charset="-122"/>
              </a:defRPr>
            </a:lvl1pPr>
            <a:lvl2pPr>
              <a:defRPr sz="2400">
                <a:solidFill>
                  <a:schemeClr val="tx1"/>
                </a:solidFill>
                <a:latin typeface="Arial" charset="0"/>
                <a:ea typeface="宋体" charset="-122"/>
              </a:defRPr>
            </a:lvl2pPr>
            <a:lvl3pPr>
              <a:defRPr sz="2400">
                <a:solidFill>
                  <a:schemeClr val="tx1"/>
                </a:solidFill>
                <a:latin typeface="Arial" charset="0"/>
                <a:ea typeface="宋体" charset="-122"/>
              </a:defRPr>
            </a:lvl3pPr>
            <a:lvl4pPr>
              <a:defRPr sz="2400">
                <a:solidFill>
                  <a:schemeClr val="tx1"/>
                </a:solidFill>
                <a:latin typeface="Arial" charset="0"/>
                <a:ea typeface="宋体" charset="-122"/>
              </a:defRPr>
            </a:lvl4pPr>
            <a:lvl5pPr>
              <a:defRPr sz="2400">
                <a:solidFill>
                  <a:schemeClr val="tx1"/>
                </a:solidFill>
                <a:latin typeface="Arial" charset="0"/>
                <a:ea typeface="宋体" charset="-122"/>
              </a:defRPr>
            </a:lvl5pPr>
            <a:lvl6pPr marL="2895600" indent="-609600" defTabSz="1219200" fontAlgn="base">
              <a:spcBef>
                <a:spcPct val="0"/>
              </a:spcBef>
              <a:spcAft>
                <a:spcPct val="0"/>
              </a:spcAft>
              <a:buFont typeface="Arial" charset="0"/>
              <a:defRPr sz="2400">
                <a:solidFill>
                  <a:schemeClr val="tx1"/>
                </a:solidFill>
                <a:latin typeface="Arial" charset="0"/>
                <a:ea typeface="宋体" charset="-122"/>
              </a:defRPr>
            </a:lvl6pPr>
            <a:lvl7pPr marL="3352800" indent="-609600" defTabSz="1219200" fontAlgn="base">
              <a:spcBef>
                <a:spcPct val="0"/>
              </a:spcBef>
              <a:spcAft>
                <a:spcPct val="0"/>
              </a:spcAft>
              <a:buFont typeface="Arial" charset="0"/>
              <a:defRPr sz="2400">
                <a:solidFill>
                  <a:schemeClr val="tx1"/>
                </a:solidFill>
                <a:latin typeface="Arial" charset="0"/>
                <a:ea typeface="宋体" charset="-122"/>
              </a:defRPr>
            </a:lvl7pPr>
            <a:lvl8pPr marL="3810000" indent="-609600" defTabSz="1219200" fontAlgn="base">
              <a:spcBef>
                <a:spcPct val="0"/>
              </a:spcBef>
              <a:spcAft>
                <a:spcPct val="0"/>
              </a:spcAft>
              <a:buFont typeface="Arial" charset="0"/>
              <a:defRPr sz="2400">
                <a:solidFill>
                  <a:schemeClr val="tx1"/>
                </a:solidFill>
                <a:latin typeface="Arial" charset="0"/>
                <a:ea typeface="宋体" charset="-122"/>
              </a:defRPr>
            </a:lvl8pPr>
            <a:lvl9pPr marL="4267200" indent="-609600" defTabSz="1219200" fontAlgn="base">
              <a:spcBef>
                <a:spcPct val="0"/>
              </a:spcBef>
              <a:spcAft>
                <a:spcPct val="0"/>
              </a:spcAft>
              <a:buFont typeface="Arial" charset="0"/>
              <a:defRPr sz="2400">
                <a:solidFill>
                  <a:schemeClr val="tx1"/>
                </a:solidFill>
                <a:latin typeface="Arial" charset="0"/>
                <a:ea typeface="宋体" charset="-122"/>
              </a:defRPr>
            </a:lvl9pPr>
          </a:lstStyle>
          <a:p>
            <a:pPr eaLnBrk="1" hangingPunct="1">
              <a:buFont typeface="Arial" charset="0"/>
              <a:buNone/>
              <a:defRPr/>
            </a:pPr>
            <a:endParaRPr lang="zh-CN" altLang="en-US"/>
          </a:p>
        </p:txBody>
      </p:sp>
      <p:sp>
        <p:nvSpPr>
          <p:cNvPr id="6" name="平行四边形 13">
            <a:extLst>
              <a:ext uri="{FF2B5EF4-FFF2-40B4-BE49-F238E27FC236}">
                <a16:creationId xmlns:a16="http://schemas.microsoft.com/office/drawing/2014/main" id="{02D26A11-F575-440E-AB70-F8492145F2CB}"/>
              </a:ext>
            </a:extLst>
          </p:cNvPr>
          <p:cNvSpPr>
            <a:spLocks noChangeArrowheads="1"/>
          </p:cNvSpPr>
          <p:nvPr userDrawn="1"/>
        </p:nvSpPr>
        <p:spPr bwMode="auto">
          <a:xfrm>
            <a:off x="9648825" y="384175"/>
            <a:ext cx="1108075" cy="165100"/>
          </a:xfrm>
          <a:prstGeom prst="parallelogram">
            <a:avLst>
              <a:gd name="adj" fmla="val 24889"/>
            </a:avLst>
          </a:prstGeom>
          <a:solidFill>
            <a:srgbClr val="1B3563"/>
          </a:solidFill>
          <a:ln>
            <a:noFill/>
          </a:ln>
        </p:spPr>
        <p:txBody>
          <a:bodyPr lIns="121908" tIns="60955" rIns="121908" bIns="60955" anchor="ctr"/>
          <a:lstStyle>
            <a:lvl1pPr>
              <a:defRPr sz="2400">
                <a:solidFill>
                  <a:schemeClr val="tx1"/>
                </a:solidFill>
                <a:latin typeface="Arial" charset="0"/>
                <a:ea typeface="宋体" charset="-122"/>
              </a:defRPr>
            </a:lvl1pPr>
            <a:lvl2pPr>
              <a:defRPr sz="2400">
                <a:solidFill>
                  <a:schemeClr val="tx1"/>
                </a:solidFill>
                <a:latin typeface="Arial" charset="0"/>
                <a:ea typeface="宋体" charset="-122"/>
              </a:defRPr>
            </a:lvl2pPr>
            <a:lvl3pPr>
              <a:defRPr sz="2400">
                <a:solidFill>
                  <a:schemeClr val="tx1"/>
                </a:solidFill>
                <a:latin typeface="Arial" charset="0"/>
                <a:ea typeface="宋体" charset="-122"/>
              </a:defRPr>
            </a:lvl3pPr>
            <a:lvl4pPr>
              <a:defRPr sz="2400">
                <a:solidFill>
                  <a:schemeClr val="tx1"/>
                </a:solidFill>
                <a:latin typeface="Arial" charset="0"/>
                <a:ea typeface="宋体" charset="-122"/>
              </a:defRPr>
            </a:lvl4pPr>
            <a:lvl5pPr>
              <a:defRPr sz="2400">
                <a:solidFill>
                  <a:schemeClr val="tx1"/>
                </a:solidFill>
                <a:latin typeface="Arial" charset="0"/>
                <a:ea typeface="宋体" charset="-122"/>
              </a:defRPr>
            </a:lvl5pPr>
            <a:lvl6pPr marL="2895600" indent="-609600" defTabSz="1219200" fontAlgn="base">
              <a:spcBef>
                <a:spcPct val="0"/>
              </a:spcBef>
              <a:spcAft>
                <a:spcPct val="0"/>
              </a:spcAft>
              <a:buFont typeface="Arial" charset="0"/>
              <a:defRPr sz="2400">
                <a:solidFill>
                  <a:schemeClr val="tx1"/>
                </a:solidFill>
                <a:latin typeface="Arial" charset="0"/>
                <a:ea typeface="宋体" charset="-122"/>
              </a:defRPr>
            </a:lvl6pPr>
            <a:lvl7pPr marL="3352800" indent="-609600" defTabSz="1219200" fontAlgn="base">
              <a:spcBef>
                <a:spcPct val="0"/>
              </a:spcBef>
              <a:spcAft>
                <a:spcPct val="0"/>
              </a:spcAft>
              <a:buFont typeface="Arial" charset="0"/>
              <a:defRPr sz="2400">
                <a:solidFill>
                  <a:schemeClr val="tx1"/>
                </a:solidFill>
                <a:latin typeface="Arial" charset="0"/>
                <a:ea typeface="宋体" charset="-122"/>
              </a:defRPr>
            </a:lvl7pPr>
            <a:lvl8pPr marL="3810000" indent="-609600" defTabSz="1219200" fontAlgn="base">
              <a:spcBef>
                <a:spcPct val="0"/>
              </a:spcBef>
              <a:spcAft>
                <a:spcPct val="0"/>
              </a:spcAft>
              <a:buFont typeface="Arial" charset="0"/>
              <a:defRPr sz="2400">
                <a:solidFill>
                  <a:schemeClr val="tx1"/>
                </a:solidFill>
                <a:latin typeface="Arial" charset="0"/>
                <a:ea typeface="宋体" charset="-122"/>
              </a:defRPr>
            </a:lvl8pPr>
            <a:lvl9pPr marL="4267200" indent="-609600" defTabSz="1219200" fontAlgn="base">
              <a:spcBef>
                <a:spcPct val="0"/>
              </a:spcBef>
              <a:spcAft>
                <a:spcPct val="0"/>
              </a:spcAft>
              <a:buFont typeface="Arial" charset="0"/>
              <a:defRPr sz="2400">
                <a:solidFill>
                  <a:schemeClr val="tx1"/>
                </a:solidFill>
                <a:latin typeface="Arial" charset="0"/>
                <a:ea typeface="宋体" charset="-122"/>
              </a:defRPr>
            </a:lvl9pPr>
          </a:lstStyle>
          <a:p>
            <a:pPr algn="ctr" eaLnBrk="1" hangingPunct="1">
              <a:buFont typeface="Arial" charset="0"/>
              <a:buNone/>
              <a:defRPr/>
            </a:pPr>
            <a:endParaRPr lang="zh-CN" altLang="zh-CN" sz="3200">
              <a:solidFill>
                <a:srgbClr val="FFFFFF"/>
              </a:solidFill>
              <a:latin typeface="宋体" charset="-122"/>
              <a:sym typeface="宋体" charset="-122"/>
            </a:endParaRPr>
          </a:p>
        </p:txBody>
      </p:sp>
      <p:sp>
        <p:nvSpPr>
          <p:cNvPr id="7" name="平行四边形 13">
            <a:extLst>
              <a:ext uri="{FF2B5EF4-FFF2-40B4-BE49-F238E27FC236}">
                <a16:creationId xmlns:a16="http://schemas.microsoft.com/office/drawing/2014/main" id="{722A2098-EF57-472A-9E5F-31DD9DA6EA06}"/>
              </a:ext>
            </a:extLst>
          </p:cNvPr>
          <p:cNvSpPr>
            <a:spLocks noChangeArrowheads="1"/>
          </p:cNvSpPr>
          <p:nvPr userDrawn="1"/>
        </p:nvSpPr>
        <p:spPr bwMode="auto">
          <a:xfrm>
            <a:off x="5546725" y="6500813"/>
            <a:ext cx="1108075" cy="357187"/>
          </a:xfrm>
          <a:prstGeom prst="parallelogram">
            <a:avLst>
              <a:gd name="adj" fmla="val 24976"/>
            </a:avLst>
          </a:prstGeom>
          <a:solidFill>
            <a:srgbClr val="F19135"/>
          </a:solidFill>
          <a:ln>
            <a:noFill/>
          </a:ln>
        </p:spPr>
        <p:txBody>
          <a:bodyPr lIns="121908" tIns="60955" rIns="121908" bIns="60955" anchor="ctr"/>
          <a:lstStyle>
            <a:lvl1pPr>
              <a:defRPr sz="2400">
                <a:solidFill>
                  <a:schemeClr val="tx1"/>
                </a:solidFill>
                <a:latin typeface="Arial" charset="0"/>
                <a:ea typeface="宋体" charset="-122"/>
              </a:defRPr>
            </a:lvl1pPr>
            <a:lvl2pPr>
              <a:defRPr sz="2400">
                <a:solidFill>
                  <a:schemeClr val="tx1"/>
                </a:solidFill>
                <a:latin typeface="Arial" charset="0"/>
                <a:ea typeface="宋体" charset="-122"/>
              </a:defRPr>
            </a:lvl2pPr>
            <a:lvl3pPr>
              <a:defRPr sz="2400">
                <a:solidFill>
                  <a:schemeClr val="tx1"/>
                </a:solidFill>
                <a:latin typeface="Arial" charset="0"/>
                <a:ea typeface="宋体" charset="-122"/>
              </a:defRPr>
            </a:lvl3pPr>
            <a:lvl4pPr>
              <a:defRPr sz="2400">
                <a:solidFill>
                  <a:schemeClr val="tx1"/>
                </a:solidFill>
                <a:latin typeface="Arial" charset="0"/>
                <a:ea typeface="宋体" charset="-122"/>
              </a:defRPr>
            </a:lvl4pPr>
            <a:lvl5pPr>
              <a:defRPr sz="2400">
                <a:solidFill>
                  <a:schemeClr val="tx1"/>
                </a:solidFill>
                <a:latin typeface="Arial" charset="0"/>
                <a:ea typeface="宋体" charset="-122"/>
              </a:defRPr>
            </a:lvl5pPr>
            <a:lvl6pPr marL="2895600" indent="-609600" defTabSz="1219200" fontAlgn="base">
              <a:spcBef>
                <a:spcPct val="0"/>
              </a:spcBef>
              <a:spcAft>
                <a:spcPct val="0"/>
              </a:spcAft>
              <a:buFont typeface="Arial" charset="0"/>
              <a:defRPr sz="2400">
                <a:solidFill>
                  <a:schemeClr val="tx1"/>
                </a:solidFill>
                <a:latin typeface="Arial" charset="0"/>
                <a:ea typeface="宋体" charset="-122"/>
              </a:defRPr>
            </a:lvl6pPr>
            <a:lvl7pPr marL="3352800" indent="-609600" defTabSz="1219200" fontAlgn="base">
              <a:spcBef>
                <a:spcPct val="0"/>
              </a:spcBef>
              <a:spcAft>
                <a:spcPct val="0"/>
              </a:spcAft>
              <a:buFont typeface="Arial" charset="0"/>
              <a:defRPr sz="2400">
                <a:solidFill>
                  <a:schemeClr val="tx1"/>
                </a:solidFill>
                <a:latin typeface="Arial" charset="0"/>
                <a:ea typeface="宋体" charset="-122"/>
              </a:defRPr>
            </a:lvl7pPr>
            <a:lvl8pPr marL="3810000" indent="-609600" defTabSz="1219200" fontAlgn="base">
              <a:spcBef>
                <a:spcPct val="0"/>
              </a:spcBef>
              <a:spcAft>
                <a:spcPct val="0"/>
              </a:spcAft>
              <a:buFont typeface="Arial" charset="0"/>
              <a:defRPr sz="2400">
                <a:solidFill>
                  <a:schemeClr val="tx1"/>
                </a:solidFill>
                <a:latin typeface="Arial" charset="0"/>
                <a:ea typeface="宋体" charset="-122"/>
              </a:defRPr>
            </a:lvl8pPr>
            <a:lvl9pPr marL="4267200" indent="-609600" defTabSz="1219200" fontAlgn="base">
              <a:spcBef>
                <a:spcPct val="0"/>
              </a:spcBef>
              <a:spcAft>
                <a:spcPct val="0"/>
              </a:spcAft>
              <a:buFont typeface="Arial" charset="0"/>
              <a:defRPr sz="2400">
                <a:solidFill>
                  <a:schemeClr val="tx1"/>
                </a:solidFill>
                <a:latin typeface="Arial" charset="0"/>
                <a:ea typeface="宋体" charset="-122"/>
              </a:defRPr>
            </a:lvl9pPr>
          </a:lstStyle>
          <a:p>
            <a:pPr algn="ctr" eaLnBrk="1" hangingPunct="1">
              <a:buFont typeface="Arial" charset="0"/>
              <a:buNone/>
              <a:defRPr/>
            </a:pPr>
            <a:endParaRPr lang="zh-CN" altLang="zh-CN" sz="3200">
              <a:solidFill>
                <a:srgbClr val="FFFFFF"/>
              </a:solidFill>
              <a:latin typeface="宋体" charset="-122"/>
              <a:sym typeface="宋体" charset="-122"/>
            </a:endParaRPr>
          </a:p>
        </p:txBody>
      </p:sp>
      <p:pic>
        <p:nvPicPr>
          <p:cNvPr id="9" name="图片 9">
            <a:extLst>
              <a:ext uri="{FF2B5EF4-FFF2-40B4-BE49-F238E27FC236}">
                <a16:creationId xmlns:a16="http://schemas.microsoft.com/office/drawing/2014/main" id="{5A7F7D55-3136-46E7-A82C-736C2EC0699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551988" y="6619875"/>
            <a:ext cx="2232025"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0">
            <a:extLst>
              <a:ext uri="{FF2B5EF4-FFF2-40B4-BE49-F238E27FC236}">
                <a16:creationId xmlns:a16="http://schemas.microsoft.com/office/drawing/2014/main" id="{6F17460B-2D76-4196-996F-52E61BC84C0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65113" y="6529388"/>
            <a:ext cx="1185862" cy="23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Parallelogram 33">
            <a:extLst>
              <a:ext uri="{FF2B5EF4-FFF2-40B4-BE49-F238E27FC236}">
                <a16:creationId xmlns:a16="http://schemas.microsoft.com/office/drawing/2014/main" id="{AE749839-0B44-4087-8A8A-4F4B85DF30C4}"/>
              </a:ext>
            </a:extLst>
          </p:cNvPr>
          <p:cNvSpPr>
            <a:spLocks noChangeArrowheads="1"/>
          </p:cNvSpPr>
          <p:nvPr userDrawn="1"/>
        </p:nvSpPr>
        <p:spPr bwMode="auto">
          <a:xfrm>
            <a:off x="431800" y="0"/>
            <a:ext cx="863600" cy="1247775"/>
          </a:xfrm>
          <a:prstGeom prst="parallelogram">
            <a:avLst>
              <a:gd name="adj" fmla="val 25000"/>
            </a:avLst>
          </a:prstGeom>
          <a:solidFill>
            <a:srgbClr val="1B3563"/>
          </a:solidFill>
          <a:ln>
            <a:noFill/>
          </a:ln>
        </p:spPr>
        <p:txBody>
          <a:bodyPr lIns="121908" tIns="60955" rIns="121908" bIns="60955" anchor="ctr"/>
          <a:lstStyle>
            <a:lvl1pPr>
              <a:defRPr sz="2400">
                <a:solidFill>
                  <a:schemeClr val="tx1"/>
                </a:solidFill>
                <a:latin typeface="Arial" charset="0"/>
                <a:ea typeface="宋体" charset="-122"/>
              </a:defRPr>
            </a:lvl1pPr>
            <a:lvl2pPr>
              <a:defRPr sz="2400">
                <a:solidFill>
                  <a:schemeClr val="tx1"/>
                </a:solidFill>
                <a:latin typeface="Arial" charset="0"/>
                <a:ea typeface="宋体" charset="-122"/>
              </a:defRPr>
            </a:lvl2pPr>
            <a:lvl3pPr>
              <a:defRPr sz="2400">
                <a:solidFill>
                  <a:schemeClr val="tx1"/>
                </a:solidFill>
                <a:latin typeface="Arial" charset="0"/>
                <a:ea typeface="宋体" charset="-122"/>
              </a:defRPr>
            </a:lvl3pPr>
            <a:lvl4pPr>
              <a:defRPr sz="2400">
                <a:solidFill>
                  <a:schemeClr val="tx1"/>
                </a:solidFill>
                <a:latin typeface="Arial" charset="0"/>
                <a:ea typeface="宋体" charset="-122"/>
              </a:defRPr>
            </a:lvl4pPr>
            <a:lvl5pPr>
              <a:defRPr sz="2400">
                <a:solidFill>
                  <a:schemeClr val="tx1"/>
                </a:solidFill>
                <a:latin typeface="Arial" charset="0"/>
                <a:ea typeface="宋体" charset="-122"/>
              </a:defRPr>
            </a:lvl5pPr>
            <a:lvl6pPr marL="2895600" indent="-609600" defTabSz="1219200" fontAlgn="base">
              <a:spcBef>
                <a:spcPct val="0"/>
              </a:spcBef>
              <a:spcAft>
                <a:spcPct val="0"/>
              </a:spcAft>
              <a:buFont typeface="Arial" charset="0"/>
              <a:defRPr sz="2400">
                <a:solidFill>
                  <a:schemeClr val="tx1"/>
                </a:solidFill>
                <a:latin typeface="Arial" charset="0"/>
                <a:ea typeface="宋体" charset="-122"/>
              </a:defRPr>
            </a:lvl6pPr>
            <a:lvl7pPr marL="3352800" indent="-609600" defTabSz="1219200" fontAlgn="base">
              <a:spcBef>
                <a:spcPct val="0"/>
              </a:spcBef>
              <a:spcAft>
                <a:spcPct val="0"/>
              </a:spcAft>
              <a:buFont typeface="Arial" charset="0"/>
              <a:defRPr sz="2400">
                <a:solidFill>
                  <a:schemeClr val="tx1"/>
                </a:solidFill>
                <a:latin typeface="Arial" charset="0"/>
                <a:ea typeface="宋体" charset="-122"/>
              </a:defRPr>
            </a:lvl7pPr>
            <a:lvl8pPr marL="3810000" indent="-609600" defTabSz="1219200" fontAlgn="base">
              <a:spcBef>
                <a:spcPct val="0"/>
              </a:spcBef>
              <a:spcAft>
                <a:spcPct val="0"/>
              </a:spcAft>
              <a:buFont typeface="Arial" charset="0"/>
              <a:defRPr sz="2400">
                <a:solidFill>
                  <a:schemeClr val="tx1"/>
                </a:solidFill>
                <a:latin typeface="Arial" charset="0"/>
                <a:ea typeface="宋体" charset="-122"/>
              </a:defRPr>
            </a:lvl8pPr>
            <a:lvl9pPr marL="4267200" indent="-609600" defTabSz="1219200" fontAlgn="base">
              <a:spcBef>
                <a:spcPct val="0"/>
              </a:spcBef>
              <a:spcAft>
                <a:spcPct val="0"/>
              </a:spcAft>
              <a:buFont typeface="Arial" charset="0"/>
              <a:defRPr sz="2400">
                <a:solidFill>
                  <a:schemeClr val="tx1"/>
                </a:solidFill>
                <a:latin typeface="Arial" charset="0"/>
                <a:ea typeface="宋体" charset="-122"/>
              </a:defRPr>
            </a:lvl9pPr>
          </a:lstStyle>
          <a:p>
            <a:pPr algn="ctr" eaLnBrk="1" hangingPunct="1">
              <a:buFont typeface="Arial" charset="0"/>
              <a:buNone/>
              <a:defRPr/>
            </a:pPr>
            <a:endParaRPr lang="zh-CN" altLang="zh-CN" sz="3200">
              <a:latin typeface="方正兰亭黑_GBK" charset="0"/>
              <a:ea typeface="方正兰亭黑_GBK" charset="0"/>
              <a:sym typeface="方正兰亭黑_GBK" charset="0"/>
            </a:endParaRPr>
          </a:p>
        </p:txBody>
      </p:sp>
      <p:sp>
        <p:nvSpPr>
          <p:cNvPr id="12" name="平行四边形 11">
            <a:extLst>
              <a:ext uri="{FF2B5EF4-FFF2-40B4-BE49-F238E27FC236}">
                <a16:creationId xmlns:a16="http://schemas.microsoft.com/office/drawing/2014/main" id="{D5C29084-FF26-4007-B588-53FDD56B4A14}"/>
              </a:ext>
            </a:extLst>
          </p:cNvPr>
          <p:cNvSpPr>
            <a:spLocks noChangeArrowheads="1"/>
          </p:cNvSpPr>
          <p:nvPr userDrawn="1"/>
        </p:nvSpPr>
        <p:spPr bwMode="auto">
          <a:xfrm>
            <a:off x="10779125" y="384175"/>
            <a:ext cx="1108075" cy="165100"/>
          </a:xfrm>
          <a:prstGeom prst="parallelogram">
            <a:avLst>
              <a:gd name="adj" fmla="val 24889"/>
            </a:avLst>
          </a:prstGeom>
          <a:solidFill>
            <a:srgbClr val="F19135"/>
          </a:solidFill>
          <a:ln>
            <a:noFill/>
          </a:ln>
        </p:spPr>
        <p:txBody>
          <a:bodyPr lIns="121908" tIns="60955" rIns="121908" bIns="60955" anchor="ctr"/>
          <a:lstStyle>
            <a:lvl1pPr>
              <a:defRPr sz="2400">
                <a:solidFill>
                  <a:schemeClr val="tx1"/>
                </a:solidFill>
                <a:latin typeface="Arial" charset="0"/>
                <a:ea typeface="宋体" charset="-122"/>
              </a:defRPr>
            </a:lvl1pPr>
            <a:lvl2pPr>
              <a:defRPr sz="2400">
                <a:solidFill>
                  <a:schemeClr val="tx1"/>
                </a:solidFill>
                <a:latin typeface="Arial" charset="0"/>
                <a:ea typeface="宋体" charset="-122"/>
              </a:defRPr>
            </a:lvl2pPr>
            <a:lvl3pPr>
              <a:defRPr sz="2400">
                <a:solidFill>
                  <a:schemeClr val="tx1"/>
                </a:solidFill>
                <a:latin typeface="Arial" charset="0"/>
                <a:ea typeface="宋体" charset="-122"/>
              </a:defRPr>
            </a:lvl3pPr>
            <a:lvl4pPr>
              <a:defRPr sz="2400">
                <a:solidFill>
                  <a:schemeClr val="tx1"/>
                </a:solidFill>
                <a:latin typeface="Arial" charset="0"/>
                <a:ea typeface="宋体" charset="-122"/>
              </a:defRPr>
            </a:lvl4pPr>
            <a:lvl5pPr>
              <a:defRPr sz="2400">
                <a:solidFill>
                  <a:schemeClr val="tx1"/>
                </a:solidFill>
                <a:latin typeface="Arial" charset="0"/>
                <a:ea typeface="宋体" charset="-122"/>
              </a:defRPr>
            </a:lvl5pPr>
            <a:lvl6pPr marL="2895600" indent="-609600" defTabSz="1219200" fontAlgn="base">
              <a:spcBef>
                <a:spcPct val="0"/>
              </a:spcBef>
              <a:spcAft>
                <a:spcPct val="0"/>
              </a:spcAft>
              <a:buFont typeface="Arial" charset="0"/>
              <a:defRPr sz="2400">
                <a:solidFill>
                  <a:schemeClr val="tx1"/>
                </a:solidFill>
                <a:latin typeface="Arial" charset="0"/>
                <a:ea typeface="宋体" charset="-122"/>
              </a:defRPr>
            </a:lvl6pPr>
            <a:lvl7pPr marL="3352800" indent="-609600" defTabSz="1219200" fontAlgn="base">
              <a:spcBef>
                <a:spcPct val="0"/>
              </a:spcBef>
              <a:spcAft>
                <a:spcPct val="0"/>
              </a:spcAft>
              <a:buFont typeface="Arial" charset="0"/>
              <a:defRPr sz="2400">
                <a:solidFill>
                  <a:schemeClr val="tx1"/>
                </a:solidFill>
                <a:latin typeface="Arial" charset="0"/>
                <a:ea typeface="宋体" charset="-122"/>
              </a:defRPr>
            </a:lvl7pPr>
            <a:lvl8pPr marL="3810000" indent="-609600" defTabSz="1219200" fontAlgn="base">
              <a:spcBef>
                <a:spcPct val="0"/>
              </a:spcBef>
              <a:spcAft>
                <a:spcPct val="0"/>
              </a:spcAft>
              <a:buFont typeface="Arial" charset="0"/>
              <a:defRPr sz="2400">
                <a:solidFill>
                  <a:schemeClr val="tx1"/>
                </a:solidFill>
                <a:latin typeface="Arial" charset="0"/>
                <a:ea typeface="宋体" charset="-122"/>
              </a:defRPr>
            </a:lvl8pPr>
            <a:lvl9pPr marL="4267200" indent="-609600" defTabSz="1219200" fontAlgn="base">
              <a:spcBef>
                <a:spcPct val="0"/>
              </a:spcBef>
              <a:spcAft>
                <a:spcPct val="0"/>
              </a:spcAft>
              <a:buFont typeface="Arial" charset="0"/>
              <a:defRPr sz="2400">
                <a:solidFill>
                  <a:schemeClr val="tx1"/>
                </a:solidFill>
                <a:latin typeface="Arial" charset="0"/>
                <a:ea typeface="宋体" charset="-122"/>
              </a:defRPr>
            </a:lvl9pPr>
          </a:lstStyle>
          <a:p>
            <a:pPr algn="ctr" eaLnBrk="1" hangingPunct="1">
              <a:buFont typeface="Arial" charset="0"/>
              <a:buNone/>
              <a:defRPr/>
            </a:pPr>
            <a:endParaRPr lang="zh-CN" altLang="zh-CN" sz="3200">
              <a:solidFill>
                <a:srgbClr val="FFFFFF"/>
              </a:solidFill>
              <a:latin typeface="宋体" charset="-122"/>
              <a:sym typeface="宋体" charset="-122"/>
            </a:endParaRPr>
          </a:p>
        </p:txBody>
      </p:sp>
      <p:sp>
        <p:nvSpPr>
          <p:cNvPr id="4" name="内容占位符 3"/>
          <p:cNvSpPr>
            <a:spLocks noGrp="1"/>
          </p:cNvSpPr>
          <p:nvPr>
            <p:ph sz="half" idx="2"/>
          </p:nvPr>
        </p:nvSpPr>
        <p:spPr>
          <a:xfrm>
            <a:off x="1295400" y="1600200"/>
            <a:ext cx="946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8" name="标题 1"/>
          <p:cNvSpPr>
            <a:spLocks noGrp="1"/>
          </p:cNvSpPr>
          <p:nvPr>
            <p:ph type="title"/>
          </p:nvPr>
        </p:nvSpPr>
        <p:spPr>
          <a:xfrm>
            <a:off x="1295400" y="466726"/>
            <a:ext cx="9461500" cy="788988"/>
          </a:xfrm>
        </p:spPr>
        <p:txBody>
          <a:bodyPr anchor="t"/>
          <a:lstStyle>
            <a:lvl1pPr algn="l">
              <a:defRPr sz="4000" b="1" cap="all"/>
            </a:lvl1pPr>
          </a:lstStyle>
          <a:p>
            <a:r>
              <a:rPr lang="zh-CN" altLang="en-US" noProof="1"/>
              <a:t>单击此处编辑母版标题样式</a:t>
            </a:r>
          </a:p>
        </p:txBody>
      </p:sp>
      <p:sp>
        <p:nvSpPr>
          <p:cNvPr id="13" name="Slide Number Placeholder 5">
            <a:extLst>
              <a:ext uri="{FF2B5EF4-FFF2-40B4-BE49-F238E27FC236}">
                <a16:creationId xmlns:a16="http://schemas.microsoft.com/office/drawing/2014/main" id="{21D7E6B0-53A7-4783-9382-580B568881A0}"/>
              </a:ext>
            </a:extLst>
          </p:cNvPr>
          <p:cNvSpPr>
            <a:spLocks noGrp="1" noChangeArrowheads="1"/>
          </p:cNvSpPr>
          <p:nvPr>
            <p:ph type="sldNum" sz="quarter" idx="10"/>
          </p:nvPr>
        </p:nvSpPr>
        <p:spPr>
          <a:xfrm>
            <a:off x="3432175" y="6492875"/>
            <a:ext cx="2844800" cy="365125"/>
          </a:xfrm>
        </p:spPr>
        <p:txBody>
          <a:bodyPr/>
          <a:lstStyle>
            <a:lvl1pPr>
              <a:defRPr>
                <a:solidFill>
                  <a:schemeClr val="bg1"/>
                </a:solidFill>
              </a:defRPr>
            </a:lvl1pPr>
          </a:lstStyle>
          <a:p>
            <a:pPr>
              <a:defRPr/>
            </a:pPr>
            <a:fld id="{8D15FAB9-B976-4318-94F5-364127788755}" type="slidenum">
              <a:rPr lang="zh-CN" altLang="en-US"/>
              <a:pPr>
                <a:defRPr/>
              </a:pPr>
              <a:t>‹#›</a:t>
            </a:fld>
            <a:endParaRPr lang="zh-CN" altLang="en-US"/>
          </a:p>
        </p:txBody>
      </p:sp>
    </p:spTree>
    <p:extLst>
      <p:ext uri="{BB962C8B-B14F-4D97-AF65-F5344CB8AC3E}">
        <p14:creationId xmlns:p14="http://schemas.microsoft.com/office/powerpoint/2010/main" val="409733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pic>
        <p:nvPicPr>
          <p:cNvPr id="4" name="图片 6">
            <a:extLst>
              <a:ext uri="{FF2B5EF4-FFF2-40B4-BE49-F238E27FC236}">
                <a16:creationId xmlns:a16="http://schemas.microsoft.com/office/drawing/2014/main" id="{106B05FE-E8ED-4490-B54F-6C7E897414B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52550" y="1073150"/>
            <a:ext cx="9486900" cy="471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arallelogram 77">
            <a:extLst>
              <a:ext uri="{FF2B5EF4-FFF2-40B4-BE49-F238E27FC236}">
                <a16:creationId xmlns:a16="http://schemas.microsoft.com/office/drawing/2014/main" id="{FBE0D2C6-2D0C-40A6-A375-621BE82A599D}"/>
              </a:ext>
            </a:extLst>
          </p:cNvPr>
          <p:cNvSpPr>
            <a:spLocks noChangeArrowheads="1"/>
          </p:cNvSpPr>
          <p:nvPr userDrawn="1"/>
        </p:nvSpPr>
        <p:spPr bwMode="auto">
          <a:xfrm>
            <a:off x="719138" y="2660650"/>
            <a:ext cx="865187" cy="1247775"/>
          </a:xfrm>
          <a:prstGeom prst="parallelogram">
            <a:avLst>
              <a:gd name="adj" fmla="val 25000"/>
            </a:avLst>
          </a:prstGeom>
          <a:solidFill>
            <a:srgbClr val="1B356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08" tIns="60955" rIns="121908" bIns="60955" anchor="ctr"/>
          <a:lstStyle/>
          <a:p>
            <a:pPr algn="ctr" eaLnBrk="1" hangingPunct="1">
              <a:buFont typeface="Arial" panose="020B0604020202020204" pitchFamily="34" charset="0"/>
              <a:buNone/>
            </a:pPr>
            <a:endParaRPr lang="zh-CN" altLang="zh-CN" sz="3200">
              <a:latin typeface="方正兰亭黑_GBK" charset="-122"/>
              <a:ea typeface="方正兰亭黑_GBK" charset="-122"/>
              <a:sym typeface="方正兰亭黑_GBK" charset="-122"/>
            </a:endParaRPr>
          </a:p>
        </p:txBody>
      </p:sp>
      <p:sp>
        <p:nvSpPr>
          <p:cNvPr id="6" name="Parallelogram 78">
            <a:extLst>
              <a:ext uri="{FF2B5EF4-FFF2-40B4-BE49-F238E27FC236}">
                <a16:creationId xmlns:a16="http://schemas.microsoft.com/office/drawing/2014/main" id="{414FAB8B-57AD-4FE0-B539-25CCF2B5B513}"/>
              </a:ext>
            </a:extLst>
          </p:cNvPr>
          <p:cNvSpPr>
            <a:spLocks noChangeArrowheads="1"/>
          </p:cNvSpPr>
          <p:nvPr userDrawn="1"/>
        </p:nvSpPr>
        <p:spPr bwMode="auto">
          <a:xfrm rot="10800000">
            <a:off x="10512425" y="2660650"/>
            <a:ext cx="863600" cy="1247775"/>
          </a:xfrm>
          <a:prstGeom prst="parallelogram">
            <a:avLst>
              <a:gd name="adj" fmla="val 25000"/>
            </a:avLst>
          </a:prstGeom>
          <a:solidFill>
            <a:srgbClr val="1B356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08" tIns="60955" rIns="121908" bIns="60955" anchor="ctr"/>
          <a:lstStyle/>
          <a:p>
            <a:pPr algn="ctr" eaLnBrk="1" hangingPunct="1">
              <a:buFont typeface="Arial" panose="020B0604020202020204" pitchFamily="34" charset="0"/>
              <a:buNone/>
            </a:pPr>
            <a:endParaRPr lang="zh-CN" altLang="zh-CN" sz="3200">
              <a:latin typeface="方正兰亭黑_GBK" charset="-122"/>
              <a:ea typeface="方正兰亭黑_GBK" charset="-122"/>
              <a:sym typeface="方正兰亭黑_GBK" charset="-122"/>
            </a:endParaRPr>
          </a:p>
        </p:txBody>
      </p:sp>
      <p:pic>
        <p:nvPicPr>
          <p:cNvPr id="7" name="图片 4">
            <a:extLst>
              <a:ext uri="{FF2B5EF4-FFF2-40B4-BE49-F238E27FC236}">
                <a16:creationId xmlns:a16="http://schemas.microsoft.com/office/drawing/2014/main" id="{F2BD533B-D9B7-40FB-BDED-91C59E7D0814}"/>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32400" y="5899150"/>
            <a:ext cx="184626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p:cNvSpPr>
            <a:spLocks noGrp="1"/>
          </p:cNvSpPr>
          <p:nvPr>
            <p:ph type="title"/>
          </p:nvPr>
        </p:nvSpPr>
        <p:spPr>
          <a:xfrm>
            <a:off x="1584325" y="2672873"/>
            <a:ext cx="8928100" cy="788988"/>
          </a:xfrm>
        </p:spPr>
        <p:txBody>
          <a:bodyPr anchor="t"/>
          <a:lstStyle>
            <a:lvl1pPr algn="ctr">
              <a:defRPr sz="4000" b="1" cap="all"/>
            </a:lvl1pPr>
          </a:lstStyle>
          <a:p>
            <a:r>
              <a:rPr lang="zh-CN" altLang="en-US" noProof="1"/>
              <a:t>单击此处编辑母版标题样式</a:t>
            </a:r>
          </a:p>
        </p:txBody>
      </p:sp>
      <p:sp>
        <p:nvSpPr>
          <p:cNvPr id="9" name="文本占位符 2"/>
          <p:cNvSpPr>
            <a:spLocks noGrp="1"/>
          </p:cNvSpPr>
          <p:nvPr>
            <p:ph type="body" idx="1"/>
          </p:nvPr>
        </p:nvSpPr>
        <p:spPr>
          <a:xfrm>
            <a:off x="1584326" y="3474084"/>
            <a:ext cx="8928100" cy="434341"/>
          </a:xfrm>
        </p:spPr>
        <p:txBody>
          <a:bodyPr anchor="b"/>
          <a:lstStyle>
            <a:lvl1pPr marL="0" indent="0" algn="ctr">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1563673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2650E5-D85F-7026-0C63-B4365AFFE2E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C906CB1-0076-F170-AFF4-4ACE850D3AF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2B236C-EA20-B811-E376-92548D31A5E3}"/>
              </a:ext>
            </a:extLst>
          </p:cNvPr>
          <p:cNvSpPr>
            <a:spLocks noGrp="1"/>
          </p:cNvSpPr>
          <p:nvPr>
            <p:ph type="dt" sz="half" idx="10"/>
          </p:nvPr>
        </p:nvSpPr>
        <p:spPr/>
        <p:txBody>
          <a:bodyPr/>
          <a:lstStyle/>
          <a:p>
            <a:fld id="{22B8EA0F-451B-4E64-A79E-894665BB8D79}" type="datetimeFigureOut">
              <a:rPr lang="zh-CN" altLang="en-US" smtClean="0"/>
              <a:t>2022/11/6</a:t>
            </a:fld>
            <a:endParaRPr lang="zh-CN" altLang="en-US"/>
          </a:p>
        </p:txBody>
      </p:sp>
      <p:sp>
        <p:nvSpPr>
          <p:cNvPr id="5" name="页脚占位符 4">
            <a:extLst>
              <a:ext uri="{FF2B5EF4-FFF2-40B4-BE49-F238E27FC236}">
                <a16:creationId xmlns:a16="http://schemas.microsoft.com/office/drawing/2014/main" id="{8A97A429-7FA1-FBB4-C020-BE83707ECFB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92AA695-29EE-84B6-7C9E-3A21BDC98F20}"/>
              </a:ext>
            </a:extLst>
          </p:cNvPr>
          <p:cNvSpPr>
            <a:spLocks noGrp="1"/>
          </p:cNvSpPr>
          <p:nvPr>
            <p:ph type="sldNum" sz="quarter" idx="12"/>
          </p:nvPr>
        </p:nvSpPr>
        <p:spPr/>
        <p:txBody>
          <a:bodyPr/>
          <a:lstStyle/>
          <a:p>
            <a:fld id="{64434533-A875-480C-85E1-7924969A7DD4}" type="slidenum">
              <a:rPr lang="zh-CN" altLang="en-US" smtClean="0"/>
              <a:t>‹#›</a:t>
            </a:fld>
            <a:endParaRPr lang="zh-CN" altLang="en-US"/>
          </a:p>
        </p:txBody>
      </p:sp>
    </p:spTree>
    <p:extLst>
      <p:ext uri="{BB962C8B-B14F-4D97-AF65-F5344CB8AC3E}">
        <p14:creationId xmlns:p14="http://schemas.microsoft.com/office/powerpoint/2010/main" val="1873506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85B7-ABC2-C591-E656-195624245D4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FC948E-C45A-F45F-C680-24EA9513DE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7B90A4F-EA2D-0074-E3FD-375CA60AB591}"/>
              </a:ext>
            </a:extLst>
          </p:cNvPr>
          <p:cNvSpPr>
            <a:spLocks noGrp="1"/>
          </p:cNvSpPr>
          <p:nvPr>
            <p:ph type="dt" sz="half" idx="10"/>
          </p:nvPr>
        </p:nvSpPr>
        <p:spPr/>
        <p:txBody>
          <a:bodyPr/>
          <a:lstStyle/>
          <a:p>
            <a:fld id="{22B8EA0F-451B-4E64-A79E-894665BB8D79}" type="datetimeFigureOut">
              <a:rPr lang="zh-CN" altLang="en-US" smtClean="0"/>
              <a:t>2022/11/6</a:t>
            </a:fld>
            <a:endParaRPr lang="zh-CN" altLang="en-US"/>
          </a:p>
        </p:txBody>
      </p:sp>
      <p:sp>
        <p:nvSpPr>
          <p:cNvPr id="5" name="页脚占位符 4">
            <a:extLst>
              <a:ext uri="{FF2B5EF4-FFF2-40B4-BE49-F238E27FC236}">
                <a16:creationId xmlns:a16="http://schemas.microsoft.com/office/drawing/2014/main" id="{FDA8BD9D-5D6C-A50C-70C6-1A17055EB64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20E3D61-1FF0-078F-C15A-A164E8F09C5A}"/>
              </a:ext>
            </a:extLst>
          </p:cNvPr>
          <p:cNvSpPr>
            <a:spLocks noGrp="1"/>
          </p:cNvSpPr>
          <p:nvPr>
            <p:ph type="sldNum" sz="quarter" idx="12"/>
          </p:nvPr>
        </p:nvSpPr>
        <p:spPr/>
        <p:txBody>
          <a:bodyPr/>
          <a:lstStyle/>
          <a:p>
            <a:fld id="{64434533-A875-480C-85E1-7924969A7DD4}" type="slidenum">
              <a:rPr lang="zh-CN" altLang="en-US" smtClean="0"/>
              <a:t>‹#›</a:t>
            </a:fld>
            <a:endParaRPr lang="zh-CN" altLang="en-US"/>
          </a:p>
        </p:txBody>
      </p:sp>
    </p:spTree>
    <p:extLst>
      <p:ext uri="{BB962C8B-B14F-4D97-AF65-F5344CB8AC3E}">
        <p14:creationId xmlns:p14="http://schemas.microsoft.com/office/powerpoint/2010/main" val="129958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E9647-C800-DD08-DA96-10742DD1358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15D97C0-A879-C979-39D0-9F69FB86250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E58D9E3-8CDA-4D45-6259-2499FC7FE093}"/>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6659C5B-869B-D5D5-96C0-82B3CDFC216F}"/>
              </a:ext>
            </a:extLst>
          </p:cNvPr>
          <p:cNvSpPr>
            <a:spLocks noGrp="1"/>
          </p:cNvSpPr>
          <p:nvPr>
            <p:ph type="dt" sz="half" idx="10"/>
          </p:nvPr>
        </p:nvSpPr>
        <p:spPr/>
        <p:txBody>
          <a:bodyPr/>
          <a:lstStyle/>
          <a:p>
            <a:fld id="{22B8EA0F-451B-4E64-A79E-894665BB8D79}" type="datetimeFigureOut">
              <a:rPr lang="zh-CN" altLang="en-US" smtClean="0"/>
              <a:t>2022/11/6</a:t>
            </a:fld>
            <a:endParaRPr lang="zh-CN" altLang="en-US"/>
          </a:p>
        </p:txBody>
      </p:sp>
      <p:sp>
        <p:nvSpPr>
          <p:cNvPr id="6" name="页脚占位符 5">
            <a:extLst>
              <a:ext uri="{FF2B5EF4-FFF2-40B4-BE49-F238E27FC236}">
                <a16:creationId xmlns:a16="http://schemas.microsoft.com/office/drawing/2014/main" id="{811017D5-EBD2-B9AC-10C3-1ED5F735C37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10D9902-E008-B48F-D807-018353CF00DA}"/>
              </a:ext>
            </a:extLst>
          </p:cNvPr>
          <p:cNvSpPr>
            <a:spLocks noGrp="1"/>
          </p:cNvSpPr>
          <p:nvPr>
            <p:ph type="sldNum" sz="quarter" idx="12"/>
          </p:nvPr>
        </p:nvSpPr>
        <p:spPr/>
        <p:txBody>
          <a:bodyPr/>
          <a:lstStyle/>
          <a:p>
            <a:fld id="{64434533-A875-480C-85E1-7924969A7DD4}" type="slidenum">
              <a:rPr lang="zh-CN" altLang="en-US" smtClean="0"/>
              <a:t>‹#›</a:t>
            </a:fld>
            <a:endParaRPr lang="zh-CN" altLang="en-US"/>
          </a:p>
        </p:txBody>
      </p:sp>
    </p:spTree>
    <p:extLst>
      <p:ext uri="{BB962C8B-B14F-4D97-AF65-F5344CB8AC3E}">
        <p14:creationId xmlns:p14="http://schemas.microsoft.com/office/powerpoint/2010/main" val="2324381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C1233-B343-D36C-25B0-B13654C34D3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10005F7-9B92-59CA-EB6A-FF7B426F4A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73B540-7460-3520-8592-F521EF38E23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A8837AD-6CB7-B57D-D7FE-6A8A02D596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7C32CF3-2B10-D5A4-ED0F-683FF919318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20CBB3E-30E3-70D4-151A-6504E8B1C338}"/>
              </a:ext>
            </a:extLst>
          </p:cNvPr>
          <p:cNvSpPr>
            <a:spLocks noGrp="1"/>
          </p:cNvSpPr>
          <p:nvPr>
            <p:ph type="dt" sz="half" idx="10"/>
          </p:nvPr>
        </p:nvSpPr>
        <p:spPr/>
        <p:txBody>
          <a:bodyPr/>
          <a:lstStyle/>
          <a:p>
            <a:fld id="{22B8EA0F-451B-4E64-A79E-894665BB8D79}" type="datetimeFigureOut">
              <a:rPr lang="zh-CN" altLang="en-US" smtClean="0"/>
              <a:t>2022/11/6</a:t>
            </a:fld>
            <a:endParaRPr lang="zh-CN" altLang="en-US"/>
          </a:p>
        </p:txBody>
      </p:sp>
      <p:sp>
        <p:nvSpPr>
          <p:cNvPr id="8" name="页脚占位符 7">
            <a:extLst>
              <a:ext uri="{FF2B5EF4-FFF2-40B4-BE49-F238E27FC236}">
                <a16:creationId xmlns:a16="http://schemas.microsoft.com/office/drawing/2014/main" id="{A7BAC50E-F34A-B160-8616-6F3079FFE45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1D9415C-28CE-7A89-0D87-4B3086CF6AA6}"/>
              </a:ext>
            </a:extLst>
          </p:cNvPr>
          <p:cNvSpPr>
            <a:spLocks noGrp="1"/>
          </p:cNvSpPr>
          <p:nvPr>
            <p:ph type="sldNum" sz="quarter" idx="12"/>
          </p:nvPr>
        </p:nvSpPr>
        <p:spPr/>
        <p:txBody>
          <a:bodyPr/>
          <a:lstStyle/>
          <a:p>
            <a:fld id="{64434533-A875-480C-85E1-7924969A7DD4}" type="slidenum">
              <a:rPr lang="zh-CN" altLang="en-US" smtClean="0"/>
              <a:t>‹#›</a:t>
            </a:fld>
            <a:endParaRPr lang="zh-CN" altLang="en-US"/>
          </a:p>
        </p:txBody>
      </p:sp>
    </p:spTree>
    <p:extLst>
      <p:ext uri="{BB962C8B-B14F-4D97-AF65-F5344CB8AC3E}">
        <p14:creationId xmlns:p14="http://schemas.microsoft.com/office/powerpoint/2010/main" val="713417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CD25B-DAF9-B878-7043-0695A6A2623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2462E5-DBD3-43B1-17A9-3B123A774556}"/>
              </a:ext>
            </a:extLst>
          </p:cNvPr>
          <p:cNvSpPr>
            <a:spLocks noGrp="1"/>
          </p:cNvSpPr>
          <p:nvPr>
            <p:ph type="dt" sz="half" idx="10"/>
          </p:nvPr>
        </p:nvSpPr>
        <p:spPr/>
        <p:txBody>
          <a:bodyPr/>
          <a:lstStyle/>
          <a:p>
            <a:fld id="{22B8EA0F-451B-4E64-A79E-894665BB8D79}" type="datetimeFigureOut">
              <a:rPr lang="zh-CN" altLang="en-US" smtClean="0"/>
              <a:t>2022/11/6</a:t>
            </a:fld>
            <a:endParaRPr lang="zh-CN" altLang="en-US"/>
          </a:p>
        </p:txBody>
      </p:sp>
      <p:sp>
        <p:nvSpPr>
          <p:cNvPr id="4" name="页脚占位符 3">
            <a:extLst>
              <a:ext uri="{FF2B5EF4-FFF2-40B4-BE49-F238E27FC236}">
                <a16:creationId xmlns:a16="http://schemas.microsoft.com/office/drawing/2014/main" id="{D19D104D-A27F-DAF0-AA0E-D06140C5D37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F249604-DAC9-B504-D2CF-35370D8A386D}"/>
              </a:ext>
            </a:extLst>
          </p:cNvPr>
          <p:cNvSpPr>
            <a:spLocks noGrp="1"/>
          </p:cNvSpPr>
          <p:nvPr>
            <p:ph type="sldNum" sz="quarter" idx="12"/>
          </p:nvPr>
        </p:nvSpPr>
        <p:spPr/>
        <p:txBody>
          <a:bodyPr/>
          <a:lstStyle/>
          <a:p>
            <a:fld id="{64434533-A875-480C-85E1-7924969A7DD4}" type="slidenum">
              <a:rPr lang="zh-CN" altLang="en-US" smtClean="0"/>
              <a:t>‹#›</a:t>
            </a:fld>
            <a:endParaRPr lang="zh-CN" altLang="en-US"/>
          </a:p>
        </p:txBody>
      </p:sp>
    </p:spTree>
    <p:extLst>
      <p:ext uri="{BB962C8B-B14F-4D97-AF65-F5344CB8AC3E}">
        <p14:creationId xmlns:p14="http://schemas.microsoft.com/office/powerpoint/2010/main" val="4269128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A6D9D4-FEF0-F4AA-32DC-9AB65E09C980}"/>
              </a:ext>
            </a:extLst>
          </p:cNvPr>
          <p:cNvSpPr>
            <a:spLocks noGrp="1"/>
          </p:cNvSpPr>
          <p:nvPr>
            <p:ph type="dt" sz="half" idx="10"/>
          </p:nvPr>
        </p:nvSpPr>
        <p:spPr/>
        <p:txBody>
          <a:bodyPr/>
          <a:lstStyle/>
          <a:p>
            <a:fld id="{22B8EA0F-451B-4E64-A79E-894665BB8D79}" type="datetimeFigureOut">
              <a:rPr lang="zh-CN" altLang="en-US" smtClean="0"/>
              <a:t>2022/11/6</a:t>
            </a:fld>
            <a:endParaRPr lang="zh-CN" altLang="en-US"/>
          </a:p>
        </p:txBody>
      </p:sp>
      <p:sp>
        <p:nvSpPr>
          <p:cNvPr id="3" name="页脚占位符 2">
            <a:extLst>
              <a:ext uri="{FF2B5EF4-FFF2-40B4-BE49-F238E27FC236}">
                <a16:creationId xmlns:a16="http://schemas.microsoft.com/office/drawing/2014/main" id="{DEFFA9A0-704D-E12E-2198-EB5CBA29CA8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170EE9C-0DB3-BCD0-6ABB-9E167F89B35C}"/>
              </a:ext>
            </a:extLst>
          </p:cNvPr>
          <p:cNvSpPr>
            <a:spLocks noGrp="1"/>
          </p:cNvSpPr>
          <p:nvPr>
            <p:ph type="sldNum" sz="quarter" idx="12"/>
          </p:nvPr>
        </p:nvSpPr>
        <p:spPr/>
        <p:txBody>
          <a:bodyPr/>
          <a:lstStyle/>
          <a:p>
            <a:fld id="{64434533-A875-480C-85E1-7924969A7DD4}" type="slidenum">
              <a:rPr lang="zh-CN" altLang="en-US" smtClean="0"/>
              <a:t>‹#›</a:t>
            </a:fld>
            <a:endParaRPr lang="zh-CN" altLang="en-US"/>
          </a:p>
        </p:txBody>
      </p:sp>
    </p:spTree>
    <p:extLst>
      <p:ext uri="{BB962C8B-B14F-4D97-AF65-F5344CB8AC3E}">
        <p14:creationId xmlns:p14="http://schemas.microsoft.com/office/powerpoint/2010/main" val="20755214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814B1B-EEF6-4201-DA55-B236AA62147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061FD53-2078-EF01-1CB6-58FB226FEB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E65F4A-F54E-88EC-2AA8-3F443199D2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92A3A2-B022-0AA5-58F9-15DFF0CF6557}"/>
              </a:ext>
            </a:extLst>
          </p:cNvPr>
          <p:cNvSpPr>
            <a:spLocks noGrp="1"/>
          </p:cNvSpPr>
          <p:nvPr>
            <p:ph type="dt" sz="half" idx="10"/>
          </p:nvPr>
        </p:nvSpPr>
        <p:spPr/>
        <p:txBody>
          <a:bodyPr/>
          <a:lstStyle/>
          <a:p>
            <a:fld id="{22B8EA0F-451B-4E64-A79E-894665BB8D79}" type="datetimeFigureOut">
              <a:rPr lang="zh-CN" altLang="en-US" smtClean="0"/>
              <a:t>2022/11/6</a:t>
            </a:fld>
            <a:endParaRPr lang="zh-CN" altLang="en-US"/>
          </a:p>
        </p:txBody>
      </p:sp>
      <p:sp>
        <p:nvSpPr>
          <p:cNvPr id="6" name="页脚占位符 5">
            <a:extLst>
              <a:ext uri="{FF2B5EF4-FFF2-40B4-BE49-F238E27FC236}">
                <a16:creationId xmlns:a16="http://schemas.microsoft.com/office/drawing/2014/main" id="{9CFF315C-A614-7BF0-E6D1-8E5391D857D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A817393-444F-D600-0130-3604F9B29E7E}"/>
              </a:ext>
            </a:extLst>
          </p:cNvPr>
          <p:cNvSpPr>
            <a:spLocks noGrp="1"/>
          </p:cNvSpPr>
          <p:nvPr>
            <p:ph type="sldNum" sz="quarter" idx="12"/>
          </p:nvPr>
        </p:nvSpPr>
        <p:spPr/>
        <p:txBody>
          <a:bodyPr/>
          <a:lstStyle/>
          <a:p>
            <a:fld id="{64434533-A875-480C-85E1-7924969A7DD4}" type="slidenum">
              <a:rPr lang="zh-CN" altLang="en-US" smtClean="0"/>
              <a:t>‹#›</a:t>
            </a:fld>
            <a:endParaRPr lang="zh-CN" altLang="en-US"/>
          </a:p>
        </p:txBody>
      </p:sp>
    </p:spTree>
    <p:extLst>
      <p:ext uri="{BB962C8B-B14F-4D97-AF65-F5344CB8AC3E}">
        <p14:creationId xmlns:p14="http://schemas.microsoft.com/office/powerpoint/2010/main" val="3462083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C3B8E-24EE-B559-2E33-5E404E13147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2BCA7F-E33E-615E-F65D-4332BF7BE6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7872A0E-785E-D805-229B-345316D4A3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6AA9935-AB26-C4D1-A143-9582F301FA28}"/>
              </a:ext>
            </a:extLst>
          </p:cNvPr>
          <p:cNvSpPr>
            <a:spLocks noGrp="1"/>
          </p:cNvSpPr>
          <p:nvPr>
            <p:ph type="dt" sz="half" idx="10"/>
          </p:nvPr>
        </p:nvSpPr>
        <p:spPr/>
        <p:txBody>
          <a:bodyPr/>
          <a:lstStyle/>
          <a:p>
            <a:fld id="{22B8EA0F-451B-4E64-A79E-894665BB8D79}" type="datetimeFigureOut">
              <a:rPr lang="zh-CN" altLang="en-US" smtClean="0"/>
              <a:t>2022/11/6</a:t>
            </a:fld>
            <a:endParaRPr lang="zh-CN" altLang="en-US"/>
          </a:p>
        </p:txBody>
      </p:sp>
      <p:sp>
        <p:nvSpPr>
          <p:cNvPr id="6" name="页脚占位符 5">
            <a:extLst>
              <a:ext uri="{FF2B5EF4-FFF2-40B4-BE49-F238E27FC236}">
                <a16:creationId xmlns:a16="http://schemas.microsoft.com/office/drawing/2014/main" id="{D3DDBE66-9F68-0265-B533-0A377B2D707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AC1F493-015B-A363-79AA-F95820C8B6D3}"/>
              </a:ext>
            </a:extLst>
          </p:cNvPr>
          <p:cNvSpPr>
            <a:spLocks noGrp="1"/>
          </p:cNvSpPr>
          <p:nvPr>
            <p:ph type="sldNum" sz="quarter" idx="12"/>
          </p:nvPr>
        </p:nvSpPr>
        <p:spPr/>
        <p:txBody>
          <a:bodyPr/>
          <a:lstStyle/>
          <a:p>
            <a:fld id="{64434533-A875-480C-85E1-7924969A7DD4}" type="slidenum">
              <a:rPr lang="zh-CN" altLang="en-US" smtClean="0"/>
              <a:t>‹#›</a:t>
            </a:fld>
            <a:endParaRPr lang="zh-CN" altLang="en-US"/>
          </a:p>
        </p:txBody>
      </p:sp>
    </p:spTree>
    <p:extLst>
      <p:ext uri="{BB962C8B-B14F-4D97-AF65-F5344CB8AC3E}">
        <p14:creationId xmlns:p14="http://schemas.microsoft.com/office/powerpoint/2010/main" val="800376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C84DD8E-7379-54F0-4C34-F2D7C7B603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528347D-47D2-83E5-0A6D-229BF73E4A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729B4E2-FF3D-2E57-B190-5FF9E54E37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B8EA0F-451B-4E64-A79E-894665BB8D79}" type="datetimeFigureOut">
              <a:rPr lang="zh-CN" altLang="en-US" smtClean="0"/>
              <a:t>2022/11/6</a:t>
            </a:fld>
            <a:endParaRPr lang="zh-CN" altLang="en-US"/>
          </a:p>
        </p:txBody>
      </p:sp>
      <p:sp>
        <p:nvSpPr>
          <p:cNvPr id="5" name="页脚占位符 4">
            <a:extLst>
              <a:ext uri="{FF2B5EF4-FFF2-40B4-BE49-F238E27FC236}">
                <a16:creationId xmlns:a16="http://schemas.microsoft.com/office/drawing/2014/main" id="{17579A54-8C98-7B25-0259-F987F8A999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292011D-71E0-E6A3-BD28-ED53A27442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434533-A875-480C-85E1-7924969A7DD4}" type="slidenum">
              <a:rPr lang="zh-CN" altLang="en-US" smtClean="0"/>
              <a:t>‹#›</a:t>
            </a:fld>
            <a:endParaRPr lang="zh-CN" altLang="en-US"/>
          </a:p>
        </p:txBody>
      </p:sp>
    </p:spTree>
    <p:extLst>
      <p:ext uri="{BB962C8B-B14F-4D97-AF65-F5344CB8AC3E}">
        <p14:creationId xmlns:p14="http://schemas.microsoft.com/office/powerpoint/2010/main" val="12992980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customXml" Target="../ink/ink14.xml"/><Relationship Id="rId3" Type="http://schemas.openxmlformats.org/officeDocument/2006/relationships/customXml" Target="../ink/ink10.xml"/><Relationship Id="rId7" Type="http://schemas.openxmlformats.org/officeDocument/2006/relationships/customXml" Target="../ink/ink13.xml"/><Relationship Id="rId12"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customXml" Target="../ink/ink12.xml"/><Relationship Id="rId11" Type="http://schemas.openxmlformats.org/officeDocument/2006/relationships/customXml" Target="../ink/ink17.xml"/><Relationship Id="rId5" Type="http://schemas.openxmlformats.org/officeDocument/2006/relationships/customXml" Target="../ink/ink11.xml"/><Relationship Id="rId10" Type="http://schemas.openxmlformats.org/officeDocument/2006/relationships/customXml" Target="../ink/ink16.xml"/><Relationship Id="rId4" Type="http://schemas.openxmlformats.org/officeDocument/2006/relationships/image" Target="../media/image17.png"/><Relationship Id="rId9" Type="http://schemas.openxmlformats.org/officeDocument/2006/relationships/customXml" Target="../ink/ink15.xml"/></Relationships>
</file>

<file path=ppt/slides/_rels/slide11.xml.rels><?xml version="1.0" encoding="UTF-8" standalone="yes"?>
<Relationships xmlns="http://schemas.openxmlformats.org/package/2006/relationships"><Relationship Id="rId8" Type="http://schemas.openxmlformats.org/officeDocument/2006/relationships/customXml" Target="../ink/ink22.xml"/><Relationship Id="rId3" Type="http://schemas.openxmlformats.org/officeDocument/2006/relationships/customXml" Target="../ink/ink18.xml"/><Relationship Id="rId7" Type="http://schemas.openxmlformats.org/officeDocument/2006/relationships/customXml" Target="../ink/ink21.xml"/><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customXml" Target="../ink/ink20.xml"/><Relationship Id="rId11" Type="http://schemas.openxmlformats.org/officeDocument/2006/relationships/customXml" Target="../ink/ink25.xml"/><Relationship Id="rId5" Type="http://schemas.openxmlformats.org/officeDocument/2006/relationships/customXml" Target="../ink/ink19.xml"/><Relationship Id="rId10" Type="http://schemas.openxmlformats.org/officeDocument/2006/relationships/customXml" Target="../ink/ink24.xml"/><Relationship Id="rId4" Type="http://schemas.openxmlformats.org/officeDocument/2006/relationships/image" Target="../media/image19.png"/><Relationship Id="rId9" Type="http://schemas.openxmlformats.org/officeDocument/2006/relationships/customXml" Target="../ink/ink23.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8.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2.jp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23.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23.jpg"/><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13.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9.png"/><Relationship Id="rId2" Type="http://schemas.openxmlformats.org/officeDocument/2006/relationships/notesSlide" Target="../notesSlides/notesSlide6.xml"/><Relationship Id="rId16" Type="http://schemas.openxmlformats.org/officeDocument/2006/relationships/image" Target="../media/image17.png"/><Relationship Id="rId1" Type="http://schemas.openxmlformats.org/officeDocument/2006/relationships/slideLayout" Target="../slideLayouts/slideLayout13.xml"/><Relationship Id="rId6" Type="http://schemas.openxmlformats.org/officeDocument/2006/relationships/image" Target="../media/image6.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6.xml"/><Relationship Id="rId10" Type="http://schemas.openxmlformats.org/officeDocument/2006/relationships/image" Target="../media/image80.png"/><Relationship Id="rId4" Type="http://schemas.openxmlformats.org/officeDocument/2006/relationships/image" Target="../media/image5.png"/><Relationship Id="rId9" Type="http://schemas.openxmlformats.org/officeDocument/2006/relationships/customXml" Target="../ink/ink4.xml"/><Relationship Id="rId14" Type="http://schemas.openxmlformats.org/officeDocument/2006/relationships/image" Target="../media/image14.jpg"/></Relationships>
</file>

<file path=ppt/slides/_rels/slide7.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customXml" Target="../ink/ink9.xml"/><Relationship Id="rId5" Type="http://schemas.openxmlformats.org/officeDocument/2006/relationships/customXml" Target="../ink/ink8.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DE87D8A-C7F7-4095-6365-9C6843D89D31}"/>
              </a:ext>
            </a:extLst>
          </p:cNvPr>
          <p:cNvSpPr/>
          <p:nvPr/>
        </p:nvSpPr>
        <p:spPr>
          <a:xfrm>
            <a:off x="4591318" y="5859887"/>
            <a:ext cx="3032975" cy="8242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6BA4861-388E-7FE7-F10E-A2212DDAE42D}"/>
              </a:ext>
            </a:extLst>
          </p:cNvPr>
          <p:cNvSpPr/>
          <p:nvPr/>
        </p:nvSpPr>
        <p:spPr>
          <a:xfrm>
            <a:off x="1703387" y="1621825"/>
            <a:ext cx="8785225" cy="3477875"/>
          </a:xfrm>
          <a:prstGeom prst="rect">
            <a:avLst/>
          </a:prstGeom>
        </p:spPr>
        <p:txBody>
          <a:bodyPr>
            <a:spAutoFit/>
          </a:bodyPr>
          <a:lstStyle/>
          <a:p>
            <a:pPr algn="ctr">
              <a:defRPr/>
            </a:pPr>
            <a:r>
              <a:rPr lang="en-US" altLang="zh-CN" sz="3600" dirty="0">
                <a:solidFill>
                  <a:schemeClr val="bg1"/>
                </a:solidFill>
                <a:latin typeface="Arial" panose="020B0604020202020204" pitchFamily="34" charset="0"/>
                <a:cs typeface="Arial" panose="020B0604020202020204" pitchFamily="34" charset="0"/>
              </a:rPr>
              <a:t>A Novel CNN-LSTM Model for Classification of Horizontally Interchangeable Images</a:t>
            </a:r>
            <a:endParaRPr lang="en-US" altLang="zh-CN" sz="4400" dirty="0">
              <a:solidFill>
                <a:schemeClr val="bg1"/>
              </a:solidFill>
              <a:latin typeface="Arial" panose="020B0604020202020204" pitchFamily="34" charset="0"/>
              <a:cs typeface="Arial" panose="020B0604020202020204" pitchFamily="34" charset="0"/>
            </a:endParaRPr>
          </a:p>
          <a:p>
            <a:pPr algn="ctr">
              <a:defRPr/>
            </a:pPr>
            <a:endParaRPr lang="en-US" altLang="zh-CN" sz="2800" i="1" dirty="0">
              <a:solidFill>
                <a:schemeClr val="bg1"/>
              </a:solidFill>
              <a:latin typeface="Arial" panose="020B0604020202020204" pitchFamily="34" charset="0"/>
              <a:cs typeface="Arial" panose="020B0604020202020204" pitchFamily="34" charset="0"/>
            </a:endParaRPr>
          </a:p>
          <a:p>
            <a:pPr algn="ctr">
              <a:defRPr/>
            </a:pPr>
            <a:r>
              <a:rPr lang="en-US" altLang="zh-CN" sz="2800" i="1" dirty="0">
                <a:solidFill>
                  <a:schemeClr val="bg1"/>
                </a:solidFill>
                <a:latin typeface="Arial" panose="020B0604020202020204" pitchFamily="34" charset="0"/>
                <a:cs typeface="Arial" panose="020B0604020202020204" pitchFamily="34" charset="0"/>
              </a:rPr>
              <a:t>Li Xinwei, Luo Chengchang, Wei </a:t>
            </a:r>
            <a:r>
              <a:rPr lang="en-US" altLang="zh-CN" sz="2800" i="1" dirty="0" err="1">
                <a:solidFill>
                  <a:schemeClr val="bg1"/>
                </a:solidFill>
                <a:latin typeface="Arial" panose="020B0604020202020204" pitchFamily="34" charset="0"/>
                <a:cs typeface="Arial" panose="020B0604020202020204" pitchFamily="34" charset="0"/>
              </a:rPr>
              <a:t>jingjue</a:t>
            </a:r>
            <a:endParaRPr lang="en-US" altLang="zh-CN" sz="2800" i="1" dirty="0">
              <a:solidFill>
                <a:schemeClr val="bg1"/>
              </a:solidFill>
              <a:latin typeface="Arial" panose="020B0604020202020204" pitchFamily="34" charset="0"/>
              <a:cs typeface="Arial" panose="020B0604020202020204" pitchFamily="34" charset="0"/>
            </a:endParaRPr>
          </a:p>
          <a:p>
            <a:pPr algn="ctr">
              <a:defRPr/>
            </a:pPr>
            <a:endParaRPr lang="en-US" altLang="zh-CN" sz="2800" i="1" dirty="0">
              <a:solidFill>
                <a:schemeClr val="bg1"/>
              </a:solidFill>
              <a:latin typeface="Arial" panose="020B0604020202020204" pitchFamily="34" charset="0"/>
              <a:cs typeface="Arial" panose="020B0604020202020204" pitchFamily="34" charset="0"/>
            </a:endParaRPr>
          </a:p>
          <a:p>
            <a:pPr algn="ctr">
              <a:defRPr/>
            </a:pPr>
            <a:r>
              <a:rPr lang="en-US" altLang="zh-CN" sz="2800" i="1" dirty="0">
                <a:solidFill>
                  <a:schemeClr val="bg1"/>
                </a:solidFill>
                <a:latin typeface="Arial" panose="020B0604020202020204" pitchFamily="34" charset="0"/>
                <a:cs typeface="Arial" panose="020B0604020202020204" pitchFamily="34" charset="0"/>
              </a:rPr>
              <a:t>Group 24, 2022.11.7</a:t>
            </a:r>
          </a:p>
        </p:txBody>
      </p:sp>
    </p:spTree>
    <p:extLst>
      <p:ext uri="{BB962C8B-B14F-4D97-AF65-F5344CB8AC3E}">
        <p14:creationId xmlns:p14="http://schemas.microsoft.com/office/powerpoint/2010/main" val="3591068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2CEACC0-9CAE-4CE8-ADE2-8FC13B1889CE}"/>
              </a:ext>
            </a:extLst>
          </p:cNvPr>
          <p:cNvSpPr>
            <a:spLocks noGrp="1"/>
          </p:cNvSpPr>
          <p:nvPr>
            <p:ph type="sldNum" sz="quarter" idx="10"/>
          </p:nvPr>
        </p:nvSpPr>
        <p:spPr>
          <a:xfrm>
            <a:off x="3445925" y="6492875"/>
            <a:ext cx="2844800" cy="365125"/>
          </a:xfrm>
        </p:spPr>
        <p:txBody>
          <a:bodyPr/>
          <a:lstStyle/>
          <a:p>
            <a:pPr>
              <a:defRPr/>
            </a:pPr>
            <a:fld id="{8D15FAB9-B976-4318-94F5-364127788755}" type="slidenum">
              <a:rPr lang="zh-CN" altLang="en-US" smtClean="0"/>
              <a:pPr>
                <a:defRPr/>
              </a:pPr>
              <a:t>10</a:t>
            </a:fld>
            <a:endParaRPr lang="zh-CN" altLang="en-US" dirty="0"/>
          </a:p>
        </p:txBody>
      </p:sp>
      <p:sp>
        <p:nvSpPr>
          <p:cNvPr id="38" name="文本框 37">
            <a:extLst>
              <a:ext uri="{FF2B5EF4-FFF2-40B4-BE49-F238E27FC236}">
                <a16:creationId xmlns:a16="http://schemas.microsoft.com/office/drawing/2014/main" id="{10625862-DDAA-4BBC-96F5-8BF30B92D1E3}"/>
              </a:ext>
            </a:extLst>
          </p:cNvPr>
          <p:cNvSpPr txBox="1"/>
          <p:nvPr/>
        </p:nvSpPr>
        <p:spPr>
          <a:xfrm>
            <a:off x="1314858" y="444007"/>
            <a:ext cx="5525196" cy="523220"/>
          </a:xfrm>
          <a:prstGeom prst="rect">
            <a:avLst/>
          </a:prstGeom>
          <a:noFill/>
        </p:spPr>
        <p:txBody>
          <a:bodyPr wrap="square">
            <a:spAutoFit/>
          </a:bodyPr>
          <a:lstStyle/>
          <a:p>
            <a:pPr algn="l" fontAlgn="base"/>
            <a:r>
              <a:rPr lang="en-US" altLang="zh-CN" sz="2800" b="1" dirty="0">
                <a:solidFill>
                  <a:srgbClr val="1C497D"/>
                </a:solidFill>
                <a:latin typeface="Arial" panose="020B0604020202020204" pitchFamily="34" charset="0"/>
                <a:cs typeface="Arial" panose="020B0604020202020204" pitchFamily="34" charset="0"/>
              </a:rPr>
              <a:t>Why choose Fashion-MNIST?</a:t>
            </a:r>
            <a:endParaRPr lang="en-US" altLang="zh-CN" sz="2800" b="1" i="0" dirty="0">
              <a:solidFill>
                <a:srgbClr val="1C497D"/>
              </a:solidFill>
              <a:effectLst/>
              <a:latin typeface="Arial" panose="020B0604020202020204" pitchFamily="34" charset="0"/>
              <a:cs typeface="Arial" panose="020B0604020202020204" pitchFamily="34" charset="0"/>
            </a:endParaRPr>
          </a:p>
        </p:txBody>
      </p:sp>
      <p:sp>
        <p:nvSpPr>
          <p:cNvPr id="2" name="矩形 1">
            <a:extLst>
              <a:ext uri="{FF2B5EF4-FFF2-40B4-BE49-F238E27FC236}">
                <a16:creationId xmlns:a16="http://schemas.microsoft.com/office/drawing/2014/main" id="{46552B0B-79DD-5272-392C-D9A89331E727}"/>
              </a:ext>
            </a:extLst>
          </p:cNvPr>
          <p:cNvSpPr/>
          <p:nvPr/>
        </p:nvSpPr>
        <p:spPr>
          <a:xfrm>
            <a:off x="230141" y="6529769"/>
            <a:ext cx="1745090" cy="315531"/>
          </a:xfrm>
          <a:prstGeom prst="rect">
            <a:avLst/>
          </a:prstGeom>
          <a:solidFill>
            <a:srgbClr val="1B3563"/>
          </a:solidFill>
          <a:ln>
            <a:solidFill>
              <a:srgbClr val="1B3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3EDC6035-99C3-D4FA-07D8-C95AE313A430}"/>
              </a:ext>
            </a:extLst>
          </p:cNvPr>
          <p:cNvSpPr/>
          <p:nvPr/>
        </p:nvSpPr>
        <p:spPr>
          <a:xfrm>
            <a:off x="9249681" y="6553582"/>
            <a:ext cx="2580528" cy="253619"/>
          </a:xfrm>
          <a:prstGeom prst="rect">
            <a:avLst/>
          </a:prstGeom>
          <a:solidFill>
            <a:srgbClr val="1B3563"/>
          </a:solidFill>
          <a:ln>
            <a:solidFill>
              <a:srgbClr val="1B3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680F1DF6-BC37-11ED-C8AD-BEE173DDDD5C}"/>
              </a:ext>
            </a:extLst>
          </p:cNvPr>
          <p:cNvSpPr txBox="1"/>
          <p:nvPr/>
        </p:nvSpPr>
        <p:spPr>
          <a:xfrm>
            <a:off x="1303835" y="1445685"/>
            <a:ext cx="9236110" cy="1015663"/>
          </a:xfrm>
          <a:prstGeom prst="rect">
            <a:avLst/>
          </a:prstGeom>
          <a:noFill/>
        </p:spPr>
        <p:txBody>
          <a:bodyPr wrap="square" rtlCol="0">
            <a:spAutoFit/>
          </a:bodyPr>
          <a:lstStyle/>
          <a:p>
            <a:r>
              <a:rPr lang="en-US" altLang="zh-CN" sz="2000" b="1" dirty="0">
                <a:solidFill>
                  <a:schemeClr val="accent2"/>
                </a:solidFill>
                <a:latin typeface="Arial" panose="020B0604020202020204" pitchFamily="34" charset="0"/>
                <a:cs typeface="Arial" panose="020B0604020202020204" pitchFamily="34" charset="0"/>
              </a:rPr>
              <a:t>Reasons for choosing Fashion-MNIST</a:t>
            </a:r>
            <a:endParaRPr lang="en-US" altLang="zh-CN" sz="2000" dirty="0">
              <a:latin typeface="Calibri" panose="020F0502020204030204" pitchFamily="34" charset="0"/>
              <a:cs typeface="Calibri" panose="020F0502020204030204" pitchFamily="34" charset="0"/>
            </a:endParaRPr>
          </a:p>
          <a:p>
            <a:endParaRPr lang="en-US" altLang="zh-CN" sz="2000" dirty="0">
              <a:latin typeface="Calibri" panose="020F0502020204030204" pitchFamily="34" charset="0"/>
              <a:cs typeface="Calibri" panose="020F0502020204030204" pitchFamily="34" charset="0"/>
            </a:endParaRPr>
          </a:p>
          <a:p>
            <a:r>
              <a:rPr lang="en-US" altLang="zh-CN" sz="2000" dirty="0">
                <a:latin typeface="Calibri" panose="020F0502020204030204" pitchFamily="34" charset="0"/>
                <a:cs typeface="Calibri" panose="020F0502020204030204" pitchFamily="34" charset="0"/>
              </a:rPr>
              <a:t>1. </a:t>
            </a:r>
            <a:r>
              <a:rPr lang="en-US" altLang="zh-CN" sz="2000" b="1" dirty="0">
                <a:latin typeface="Calibri" panose="020F0502020204030204" pitchFamily="34" charset="0"/>
                <a:cs typeface="Calibri" panose="020F0502020204030204" pitchFamily="34" charset="0"/>
              </a:rPr>
              <a:t>Not too simple</a:t>
            </a:r>
            <a:r>
              <a:rPr lang="en-US" altLang="zh-CN" sz="2000" dirty="0">
                <a:latin typeface="Calibri" panose="020F0502020204030204" pitchFamily="34" charset="0"/>
                <a:cs typeface="Calibri" panose="020F0502020204030204" pitchFamily="34" charset="0"/>
              </a:rPr>
              <a:t>: many overlapping areas.</a:t>
            </a: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540D93DF-D22F-4E05-B1F5-003B1649A074}"/>
                  </a:ext>
                </a:extLst>
              </p14:cNvPr>
              <p14:cNvContentPartPr/>
              <p14:nvPr/>
            </p14:nvContentPartPr>
            <p14:xfrm>
              <a:off x="6576438" y="2039428"/>
              <a:ext cx="360" cy="360"/>
            </p14:xfrm>
          </p:contentPart>
        </mc:Choice>
        <mc:Fallback xmlns="">
          <p:pic>
            <p:nvPicPr>
              <p:cNvPr id="8" name="Ink 7">
                <a:extLst>
                  <a:ext uri="{FF2B5EF4-FFF2-40B4-BE49-F238E27FC236}">
                    <a16:creationId xmlns:a16="http://schemas.microsoft.com/office/drawing/2014/main" id="{540D93DF-D22F-4E05-B1F5-003B1649A074}"/>
                  </a:ext>
                </a:extLst>
              </p:cNvPr>
              <p:cNvPicPr/>
              <p:nvPr/>
            </p:nvPicPr>
            <p:blipFill>
              <a:blip r:embed="rId4"/>
              <a:stretch>
                <a:fillRect/>
              </a:stretch>
            </p:blipFill>
            <p:spPr>
              <a:xfrm>
                <a:off x="6567438" y="203042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8" name="Ink 17">
                <a:extLst>
                  <a:ext uri="{FF2B5EF4-FFF2-40B4-BE49-F238E27FC236}">
                    <a16:creationId xmlns:a16="http://schemas.microsoft.com/office/drawing/2014/main" id="{95D32FAE-0B26-754E-BB0F-22CD9402056D}"/>
                  </a:ext>
                </a:extLst>
              </p14:cNvPr>
              <p14:cNvContentPartPr/>
              <p14:nvPr/>
            </p14:nvContentPartPr>
            <p14:xfrm>
              <a:off x="7130118" y="2022148"/>
              <a:ext cx="360" cy="360"/>
            </p14:xfrm>
          </p:contentPart>
        </mc:Choice>
        <mc:Fallback xmlns="">
          <p:pic>
            <p:nvPicPr>
              <p:cNvPr id="18" name="Ink 17">
                <a:extLst>
                  <a:ext uri="{FF2B5EF4-FFF2-40B4-BE49-F238E27FC236}">
                    <a16:creationId xmlns:a16="http://schemas.microsoft.com/office/drawing/2014/main" id="{95D32FAE-0B26-754E-BB0F-22CD9402056D}"/>
                  </a:ext>
                </a:extLst>
              </p:cNvPr>
              <p:cNvPicPr/>
              <p:nvPr/>
            </p:nvPicPr>
            <p:blipFill>
              <a:blip r:embed="rId4"/>
              <a:stretch>
                <a:fillRect/>
              </a:stretch>
            </p:blipFill>
            <p:spPr>
              <a:xfrm>
                <a:off x="7121118" y="201314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2" name="Ink 21">
                <a:extLst>
                  <a:ext uri="{FF2B5EF4-FFF2-40B4-BE49-F238E27FC236}">
                    <a16:creationId xmlns:a16="http://schemas.microsoft.com/office/drawing/2014/main" id="{97DF0924-8B74-179F-EE47-B968DFF195A3}"/>
                  </a:ext>
                </a:extLst>
              </p14:cNvPr>
              <p14:cNvContentPartPr/>
              <p14:nvPr/>
            </p14:nvContentPartPr>
            <p14:xfrm>
              <a:off x="1933878" y="1547308"/>
              <a:ext cx="360" cy="360"/>
            </p14:xfrm>
          </p:contentPart>
        </mc:Choice>
        <mc:Fallback xmlns="">
          <p:pic>
            <p:nvPicPr>
              <p:cNvPr id="22" name="Ink 21">
                <a:extLst>
                  <a:ext uri="{FF2B5EF4-FFF2-40B4-BE49-F238E27FC236}">
                    <a16:creationId xmlns:a16="http://schemas.microsoft.com/office/drawing/2014/main" id="{97DF0924-8B74-179F-EE47-B968DFF195A3}"/>
                  </a:ext>
                </a:extLst>
              </p:cNvPr>
              <p:cNvPicPr/>
              <p:nvPr/>
            </p:nvPicPr>
            <p:blipFill>
              <a:blip r:embed="rId4"/>
              <a:stretch>
                <a:fillRect/>
              </a:stretch>
            </p:blipFill>
            <p:spPr>
              <a:xfrm>
                <a:off x="1925238" y="153830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7CBB7331-645E-BC4C-B2DE-799B2F419CB3}"/>
                  </a:ext>
                </a:extLst>
              </p14:cNvPr>
              <p14:cNvContentPartPr/>
              <p14:nvPr/>
            </p14:nvContentPartPr>
            <p14:xfrm>
              <a:off x="3789318" y="2461348"/>
              <a:ext cx="360" cy="360"/>
            </p14:xfrm>
          </p:contentPart>
        </mc:Choice>
        <mc:Fallback xmlns="">
          <p:pic>
            <p:nvPicPr>
              <p:cNvPr id="23" name="Ink 22">
                <a:extLst>
                  <a:ext uri="{FF2B5EF4-FFF2-40B4-BE49-F238E27FC236}">
                    <a16:creationId xmlns:a16="http://schemas.microsoft.com/office/drawing/2014/main" id="{7CBB7331-645E-BC4C-B2DE-799B2F419CB3}"/>
                  </a:ext>
                </a:extLst>
              </p:cNvPr>
              <p:cNvPicPr/>
              <p:nvPr/>
            </p:nvPicPr>
            <p:blipFill>
              <a:blip r:embed="rId4"/>
              <a:stretch>
                <a:fillRect/>
              </a:stretch>
            </p:blipFill>
            <p:spPr>
              <a:xfrm>
                <a:off x="3780318" y="245270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Ink 24">
                <a:extLst>
                  <a:ext uri="{FF2B5EF4-FFF2-40B4-BE49-F238E27FC236}">
                    <a16:creationId xmlns:a16="http://schemas.microsoft.com/office/drawing/2014/main" id="{1C33D9EF-2F66-B356-4ADA-09635E283207}"/>
                  </a:ext>
                </a:extLst>
              </p14:cNvPr>
              <p14:cNvContentPartPr/>
              <p14:nvPr/>
            </p14:nvContentPartPr>
            <p14:xfrm>
              <a:off x="4316718" y="5547628"/>
              <a:ext cx="360" cy="360"/>
            </p14:xfrm>
          </p:contentPart>
        </mc:Choice>
        <mc:Fallback xmlns="">
          <p:pic>
            <p:nvPicPr>
              <p:cNvPr id="25" name="Ink 24">
                <a:extLst>
                  <a:ext uri="{FF2B5EF4-FFF2-40B4-BE49-F238E27FC236}">
                    <a16:creationId xmlns:a16="http://schemas.microsoft.com/office/drawing/2014/main" id="{1C33D9EF-2F66-B356-4ADA-09635E283207}"/>
                  </a:ext>
                </a:extLst>
              </p:cNvPr>
              <p:cNvPicPr/>
              <p:nvPr/>
            </p:nvPicPr>
            <p:blipFill>
              <a:blip r:embed="rId4"/>
              <a:stretch>
                <a:fillRect/>
              </a:stretch>
            </p:blipFill>
            <p:spPr>
              <a:xfrm>
                <a:off x="4307718" y="553898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6" name="Ink 25">
                <a:extLst>
                  <a:ext uri="{FF2B5EF4-FFF2-40B4-BE49-F238E27FC236}">
                    <a16:creationId xmlns:a16="http://schemas.microsoft.com/office/drawing/2014/main" id="{395DB921-C035-1C4F-ACD0-729D5C5CACA1}"/>
                  </a:ext>
                </a:extLst>
              </p14:cNvPr>
              <p14:cNvContentPartPr/>
              <p14:nvPr/>
            </p14:nvContentPartPr>
            <p14:xfrm>
              <a:off x="4237518" y="694468"/>
              <a:ext cx="360" cy="360"/>
            </p14:xfrm>
          </p:contentPart>
        </mc:Choice>
        <mc:Fallback xmlns="">
          <p:pic>
            <p:nvPicPr>
              <p:cNvPr id="26" name="Ink 25">
                <a:extLst>
                  <a:ext uri="{FF2B5EF4-FFF2-40B4-BE49-F238E27FC236}">
                    <a16:creationId xmlns:a16="http://schemas.microsoft.com/office/drawing/2014/main" id="{395DB921-C035-1C4F-ACD0-729D5C5CACA1}"/>
                  </a:ext>
                </a:extLst>
              </p:cNvPr>
              <p:cNvPicPr/>
              <p:nvPr/>
            </p:nvPicPr>
            <p:blipFill>
              <a:blip r:embed="rId4"/>
              <a:stretch>
                <a:fillRect/>
              </a:stretch>
            </p:blipFill>
            <p:spPr>
              <a:xfrm>
                <a:off x="4228518" y="68546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id="{A53B720C-0A0D-8748-6BD4-23BD7B11CED0}"/>
                  </a:ext>
                </a:extLst>
              </p14:cNvPr>
              <p14:cNvContentPartPr/>
              <p14:nvPr/>
            </p14:nvContentPartPr>
            <p14:xfrm>
              <a:off x="1468038" y="790948"/>
              <a:ext cx="360" cy="360"/>
            </p14:xfrm>
          </p:contentPart>
        </mc:Choice>
        <mc:Fallback xmlns="">
          <p:pic>
            <p:nvPicPr>
              <p:cNvPr id="27" name="Ink 26">
                <a:extLst>
                  <a:ext uri="{FF2B5EF4-FFF2-40B4-BE49-F238E27FC236}">
                    <a16:creationId xmlns:a16="http://schemas.microsoft.com/office/drawing/2014/main" id="{A53B720C-0A0D-8748-6BD4-23BD7B11CED0}"/>
                  </a:ext>
                </a:extLst>
              </p:cNvPr>
              <p:cNvPicPr/>
              <p:nvPr/>
            </p:nvPicPr>
            <p:blipFill>
              <a:blip r:embed="rId4"/>
              <a:stretch>
                <a:fillRect/>
              </a:stretch>
            </p:blipFill>
            <p:spPr>
              <a:xfrm>
                <a:off x="1459038" y="78194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8" name="Ink 27">
                <a:extLst>
                  <a:ext uri="{FF2B5EF4-FFF2-40B4-BE49-F238E27FC236}">
                    <a16:creationId xmlns:a16="http://schemas.microsoft.com/office/drawing/2014/main" id="{2470652A-CE90-F2D2-9847-B8E11BD22F09}"/>
                  </a:ext>
                </a:extLst>
              </p14:cNvPr>
              <p14:cNvContentPartPr/>
              <p14:nvPr/>
            </p14:nvContentPartPr>
            <p14:xfrm>
              <a:off x="1468038" y="667828"/>
              <a:ext cx="360" cy="360"/>
            </p14:xfrm>
          </p:contentPart>
        </mc:Choice>
        <mc:Fallback xmlns="">
          <p:pic>
            <p:nvPicPr>
              <p:cNvPr id="28" name="Ink 27">
                <a:extLst>
                  <a:ext uri="{FF2B5EF4-FFF2-40B4-BE49-F238E27FC236}">
                    <a16:creationId xmlns:a16="http://schemas.microsoft.com/office/drawing/2014/main" id="{2470652A-CE90-F2D2-9847-B8E11BD22F09}"/>
                  </a:ext>
                </a:extLst>
              </p:cNvPr>
              <p:cNvPicPr/>
              <p:nvPr/>
            </p:nvPicPr>
            <p:blipFill>
              <a:blip r:embed="rId4"/>
              <a:stretch>
                <a:fillRect/>
              </a:stretch>
            </p:blipFill>
            <p:spPr>
              <a:xfrm>
                <a:off x="1459038" y="658828"/>
                <a:ext cx="18000" cy="18000"/>
              </a:xfrm>
              <a:prstGeom prst="rect">
                <a:avLst/>
              </a:prstGeom>
            </p:spPr>
          </p:pic>
        </mc:Fallback>
      </mc:AlternateContent>
      <p:pic>
        <p:nvPicPr>
          <p:cNvPr id="6" name="图片 5">
            <a:extLst>
              <a:ext uri="{FF2B5EF4-FFF2-40B4-BE49-F238E27FC236}">
                <a16:creationId xmlns:a16="http://schemas.microsoft.com/office/drawing/2014/main" id="{0B054783-3512-26AE-F177-06DE5C0B5A2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532917" y="2423632"/>
            <a:ext cx="5359250" cy="3776210"/>
          </a:xfrm>
          <a:prstGeom prst="rect">
            <a:avLst/>
          </a:prstGeom>
        </p:spPr>
      </p:pic>
      <p:sp>
        <p:nvSpPr>
          <p:cNvPr id="7" name="文本框 6">
            <a:extLst>
              <a:ext uri="{FF2B5EF4-FFF2-40B4-BE49-F238E27FC236}">
                <a16:creationId xmlns:a16="http://schemas.microsoft.com/office/drawing/2014/main" id="{C10CDB32-17DA-83EE-87A8-EA292010A7DD}"/>
              </a:ext>
            </a:extLst>
          </p:cNvPr>
          <p:cNvSpPr txBox="1"/>
          <p:nvPr/>
        </p:nvSpPr>
        <p:spPr>
          <a:xfrm>
            <a:off x="4678083" y="6078257"/>
            <a:ext cx="4323942" cy="338554"/>
          </a:xfrm>
          <a:prstGeom prst="rect">
            <a:avLst/>
          </a:prstGeom>
          <a:noFill/>
        </p:spPr>
        <p:txBody>
          <a:bodyPr wrap="square" rtlCol="0">
            <a:spAutoFit/>
          </a:bodyPr>
          <a:lstStyle/>
          <a:p>
            <a:r>
              <a:rPr lang="fi-FI" altLang="zh-CN" sz="1600" dirty="0">
                <a:latin typeface="Calibri" panose="020F0502020204030204" pitchFamily="34" charset="0"/>
                <a:cs typeface="Calibri" panose="020F0502020204030204" pitchFamily="34" charset="0"/>
              </a:rPr>
              <a:t>t-SNE Visualization on Raw Dataset</a:t>
            </a:r>
            <a:endParaRPr lang="en-US" altLang="zh-CN"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3721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2CEACC0-9CAE-4CE8-ADE2-8FC13B1889CE}"/>
              </a:ext>
            </a:extLst>
          </p:cNvPr>
          <p:cNvSpPr>
            <a:spLocks noGrp="1"/>
          </p:cNvSpPr>
          <p:nvPr>
            <p:ph type="sldNum" sz="quarter" idx="10"/>
          </p:nvPr>
        </p:nvSpPr>
        <p:spPr>
          <a:xfrm>
            <a:off x="3445925" y="6492875"/>
            <a:ext cx="2844800" cy="365125"/>
          </a:xfrm>
        </p:spPr>
        <p:txBody>
          <a:bodyPr/>
          <a:lstStyle/>
          <a:p>
            <a:pPr>
              <a:defRPr/>
            </a:pPr>
            <a:fld id="{8D15FAB9-B976-4318-94F5-364127788755}" type="slidenum">
              <a:rPr lang="zh-CN" altLang="en-US" smtClean="0"/>
              <a:pPr>
                <a:defRPr/>
              </a:pPr>
              <a:t>11</a:t>
            </a:fld>
            <a:endParaRPr lang="zh-CN" altLang="en-US" dirty="0"/>
          </a:p>
        </p:txBody>
      </p:sp>
      <p:sp>
        <p:nvSpPr>
          <p:cNvPr id="38" name="文本框 37">
            <a:extLst>
              <a:ext uri="{FF2B5EF4-FFF2-40B4-BE49-F238E27FC236}">
                <a16:creationId xmlns:a16="http://schemas.microsoft.com/office/drawing/2014/main" id="{10625862-DDAA-4BBC-96F5-8BF30B92D1E3}"/>
              </a:ext>
            </a:extLst>
          </p:cNvPr>
          <p:cNvSpPr txBox="1"/>
          <p:nvPr/>
        </p:nvSpPr>
        <p:spPr>
          <a:xfrm>
            <a:off x="1314858" y="444007"/>
            <a:ext cx="5525196" cy="523220"/>
          </a:xfrm>
          <a:prstGeom prst="rect">
            <a:avLst/>
          </a:prstGeom>
          <a:noFill/>
        </p:spPr>
        <p:txBody>
          <a:bodyPr wrap="square">
            <a:spAutoFit/>
          </a:bodyPr>
          <a:lstStyle/>
          <a:p>
            <a:pPr algn="l" fontAlgn="base"/>
            <a:r>
              <a:rPr lang="en-US" altLang="zh-CN" sz="2800" b="1" dirty="0">
                <a:solidFill>
                  <a:srgbClr val="1C497D"/>
                </a:solidFill>
                <a:latin typeface="Arial" panose="020B0604020202020204" pitchFamily="34" charset="0"/>
                <a:cs typeface="Arial" panose="020B0604020202020204" pitchFamily="34" charset="0"/>
              </a:rPr>
              <a:t>Why choose Fashion-MNIST?</a:t>
            </a:r>
            <a:endParaRPr lang="en-US" altLang="zh-CN" sz="2800" b="1" i="0" dirty="0">
              <a:solidFill>
                <a:srgbClr val="1C497D"/>
              </a:solidFill>
              <a:effectLst/>
              <a:latin typeface="Arial" panose="020B0604020202020204" pitchFamily="34" charset="0"/>
              <a:cs typeface="Arial" panose="020B0604020202020204" pitchFamily="34" charset="0"/>
            </a:endParaRPr>
          </a:p>
        </p:txBody>
      </p:sp>
      <p:sp>
        <p:nvSpPr>
          <p:cNvPr id="2" name="矩形 1">
            <a:extLst>
              <a:ext uri="{FF2B5EF4-FFF2-40B4-BE49-F238E27FC236}">
                <a16:creationId xmlns:a16="http://schemas.microsoft.com/office/drawing/2014/main" id="{46552B0B-79DD-5272-392C-D9A89331E727}"/>
              </a:ext>
            </a:extLst>
          </p:cNvPr>
          <p:cNvSpPr/>
          <p:nvPr/>
        </p:nvSpPr>
        <p:spPr>
          <a:xfrm>
            <a:off x="230141" y="6529769"/>
            <a:ext cx="1745090" cy="315531"/>
          </a:xfrm>
          <a:prstGeom prst="rect">
            <a:avLst/>
          </a:prstGeom>
          <a:solidFill>
            <a:srgbClr val="1B3563"/>
          </a:solidFill>
          <a:ln>
            <a:solidFill>
              <a:srgbClr val="1B3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3EDC6035-99C3-D4FA-07D8-C95AE313A430}"/>
              </a:ext>
            </a:extLst>
          </p:cNvPr>
          <p:cNvSpPr/>
          <p:nvPr/>
        </p:nvSpPr>
        <p:spPr>
          <a:xfrm>
            <a:off x="9249681" y="6553582"/>
            <a:ext cx="2580528" cy="253619"/>
          </a:xfrm>
          <a:prstGeom prst="rect">
            <a:avLst/>
          </a:prstGeom>
          <a:solidFill>
            <a:srgbClr val="1B3563"/>
          </a:solidFill>
          <a:ln>
            <a:solidFill>
              <a:srgbClr val="1B3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680F1DF6-BC37-11ED-C8AD-BEE173DDDD5C}"/>
              </a:ext>
            </a:extLst>
          </p:cNvPr>
          <p:cNvSpPr txBox="1"/>
          <p:nvPr/>
        </p:nvSpPr>
        <p:spPr>
          <a:xfrm>
            <a:off x="1314858" y="2127749"/>
            <a:ext cx="9236110" cy="2554545"/>
          </a:xfrm>
          <a:prstGeom prst="rect">
            <a:avLst/>
          </a:prstGeom>
          <a:noFill/>
        </p:spPr>
        <p:txBody>
          <a:bodyPr wrap="square" rtlCol="0">
            <a:spAutoFit/>
          </a:bodyPr>
          <a:lstStyle/>
          <a:p>
            <a:r>
              <a:rPr lang="en-US" altLang="zh-CN" sz="2000" dirty="0">
                <a:latin typeface="Calibri" panose="020F0502020204030204" pitchFamily="34" charset="0"/>
                <a:cs typeface="Calibri" panose="020F0502020204030204" pitchFamily="34" charset="0"/>
              </a:rPr>
              <a:t>2. </a:t>
            </a:r>
            <a:r>
              <a:rPr lang="en-US" altLang="zh-CN" sz="2000" b="1" dirty="0">
                <a:latin typeface="Calibri" panose="020F0502020204030204" pitchFamily="34" charset="0"/>
                <a:cs typeface="Calibri" panose="020F0502020204030204" pitchFamily="34" charset="0"/>
              </a:rPr>
              <a:t>Horizontally interchangeable images</a:t>
            </a:r>
            <a:r>
              <a:rPr lang="en-US" altLang="zh-CN" sz="2000" dirty="0">
                <a:latin typeface="Calibri" panose="020F0502020204030204" pitchFamily="34" charset="0"/>
                <a:cs typeface="Calibri" panose="020F0502020204030204" pitchFamily="34" charset="0"/>
              </a:rPr>
              <a:t>: Not be affected by horizontal flip</a:t>
            </a:r>
          </a:p>
          <a:p>
            <a:endParaRPr lang="en-US" altLang="zh-CN" sz="2000" dirty="0">
              <a:latin typeface="Calibri" panose="020F0502020204030204" pitchFamily="34" charset="0"/>
              <a:cs typeface="Calibri" panose="020F0502020204030204" pitchFamily="34" charset="0"/>
            </a:endParaRPr>
          </a:p>
          <a:p>
            <a:endParaRPr lang="en-US" altLang="zh-CN" sz="2000" dirty="0">
              <a:latin typeface="Calibri" panose="020F0502020204030204" pitchFamily="34" charset="0"/>
              <a:cs typeface="Calibri" panose="020F0502020204030204" pitchFamily="34" charset="0"/>
            </a:endParaRPr>
          </a:p>
          <a:p>
            <a:r>
              <a:rPr lang="en-US" altLang="zh-CN" sz="2000" dirty="0">
                <a:latin typeface="Calibri" panose="020F0502020204030204" pitchFamily="34" charset="0"/>
                <a:cs typeface="Calibri" panose="020F0502020204030204" pitchFamily="34" charset="0"/>
              </a:rPr>
              <a:t>3. </a:t>
            </a:r>
            <a:r>
              <a:rPr lang="en-US" altLang="zh-CN" sz="2000" b="1" dirty="0">
                <a:latin typeface="Calibri" panose="020F0502020204030204" pitchFamily="34" charset="0"/>
                <a:cs typeface="Calibri" panose="020F0502020204030204" pitchFamily="34" charset="0"/>
              </a:rPr>
              <a:t>Balanced</a:t>
            </a:r>
            <a:r>
              <a:rPr lang="en-US" altLang="zh-CN" sz="2000" dirty="0">
                <a:latin typeface="Calibri" panose="020F0502020204030204" pitchFamily="34" charset="0"/>
                <a:cs typeface="Calibri" panose="020F0502020204030204" pitchFamily="34" charset="0"/>
              </a:rPr>
              <a:t>: 60000 examples in training set (each label with 6000 samples) and 10000  </a:t>
            </a:r>
          </a:p>
          <a:p>
            <a:r>
              <a:rPr lang="en-US" altLang="zh-CN" sz="2000" dirty="0">
                <a:latin typeface="Calibri" panose="020F0502020204030204" pitchFamily="34" charset="0"/>
                <a:cs typeface="Calibri" panose="020F0502020204030204" pitchFamily="34" charset="0"/>
              </a:rPr>
              <a:t>    examples in test set (each label with 1000 samples)</a:t>
            </a:r>
          </a:p>
          <a:p>
            <a:endParaRPr lang="en-US" altLang="zh-CN" sz="2000" dirty="0">
              <a:latin typeface="Calibri" panose="020F0502020204030204" pitchFamily="34" charset="0"/>
              <a:cs typeface="Calibri" panose="020F0502020204030204" pitchFamily="34" charset="0"/>
            </a:endParaRPr>
          </a:p>
          <a:p>
            <a:endParaRPr lang="en-US" altLang="zh-CN" sz="2000" dirty="0">
              <a:latin typeface="Calibri" panose="020F0502020204030204" pitchFamily="34" charset="0"/>
              <a:cs typeface="Calibri" panose="020F0502020204030204" pitchFamily="34" charset="0"/>
            </a:endParaRPr>
          </a:p>
          <a:p>
            <a:r>
              <a:rPr lang="en-US" altLang="zh-CN" sz="2000" dirty="0">
                <a:latin typeface="Calibri" panose="020F0502020204030204" pitchFamily="34" charset="0"/>
                <a:cs typeface="Calibri" panose="020F0502020204030204" pitchFamily="34" charset="0"/>
              </a:rPr>
              <a:t>4. </a:t>
            </a:r>
            <a:r>
              <a:rPr lang="en-US" altLang="zh-CN" sz="2000" b="1" dirty="0">
                <a:latin typeface="Calibri" panose="020F0502020204030204" pitchFamily="34" charset="0"/>
                <a:cs typeface="Calibri" panose="020F0502020204030204" pitchFamily="34" charset="0"/>
              </a:rPr>
              <a:t>Open source</a:t>
            </a:r>
            <a:r>
              <a:rPr lang="en-US" altLang="zh-CN" sz="2000" dirty="0">
                <a:latin typeface="Calibri" panose="020F0502020204030204" pitchFamily="34" charset="0"/>
                <a:cs typeface="Calibri" panose="020F0502020204030204" pitchFamily="34" charset="0"/>
              </a:rPr>
              <a:t>: easy to compare with other methods.</a:t>
            </a: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540D93DF-D22F-4E05-B1F5-003B1649A074}"/>
                  </a:ext>
                </a:extLst>
              </p14:cNvPr>
              <p14:cNvContentPartPr/>
              <p14:nvPr/>
            </p14:nvContentPartPr>
            <p14:xfrm>
              <a:off x="6576438" y="2039428"/>
              <a:ext cx="360" cy="360"/>
            </p14:xfrm>
          </p:contentPart>
        </mc:Choice>
        <mc:Fallback xmlns="">
          <p:pic>
            <p:nvPicPr>
              <p:cNvPr id="8" name="Ink 7">
                <a:extLst>
                  <a:ext uri="{FF2B5EF4-FFF2-40B4-BE49-F238E27FC236}">
                    <a16:creationId xmlns:a16="http://schemas.microsoft.com/office/drawing/2014/main" id="{540D93DF-D22F-4E05-B1F5-003B1649A074}"/>
                  </a:ext>
                </a:extLst>
              </p:cNvPr>
              <p:cNvPicPr/>
              <p:nvPr/>
            </p:nvPicPr>
            <p:blipFill>
              <a:blip r:embed="rId4"/>
              <a:stretch>
                <a:fillRect/>
              </a:stretch>
            </p:blipFill>
            <p:spPr>
              <a:xfrm>
                <a:off x="6567438" y="2034928"/>
                <a:ext cx="18000" cy="91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8" name="Ink 17">
                <a:extLst>
                  <a:ext uri="{FF2B5EF4-FFF2-40B4-BE49-F238E27FC236}">
                    <a16:creationId xmlns:a16="http://schemas.microsoft.com/office/drawing/2014/main" id="{95D32FAE-0B26-754E-BB0F-22CD9402056D}"/>
                  </a:ext>
                </a:extLst>
              </p14:cNvPr>
              <p14:cNvContentPartPr/>
              <p14:nvPr/>
            </p14:nvContentPartPr>
            <p14:xfrm>
              <a:off x="7130118" y="2022148"/>
              <a:ext cx="360" cy="360"/>
            </p14:xfrm>
          </p:contentPart>
        </mc:Choice>
        <mc:Fallback xmlns="">
          <p:pic>
            <p:nvPicPr>
              <p:cNvPr id="18" name="Ink 17">
                <a:extLst>
                  <a:ext uri="{FF2B5EF4-FFF2-40B4-BE49-F238E27FC236}">
                    <a16:creationId xmlns:a16="http://schemas.microsoft.com/office/drawing/2014/main" id="{95D32FAE-0B26-754E-BB0F-22CD9402056D}"/>
                  </a:ext>
                </a:extLst>
              </p:cNvPr>
              <p:cNvPicPr/>
              <p:nvPr/>
            </p:nvPicPr>
            <p:blipFill>
              <a:blip r:embed="rId4"/>
              <a:stretch>
                <a:fillRect/>
              </a:stretch>
            </p:blipFill>
            <p:spPr>
              <a:xfrm>
                <a:off x="7121118" y="201314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2" name="Ink 21">
                <a:extLst>
                  <a:ext uri="{FF2B5EF4-FFF2-40B4-BE49-F238E27FC236}">
                    <a16:creationId xmlns:a16="http://schemas.microsoft.com/office/drawing/2014/main" id="{97DF0924-8B74-179F-EE47-B968DFF195A3}"/>
                  </a:ext>
                </a:extLst>
              </p14:cNvPr>
              <p14:cNvContentPartPr/>
              <p14:nvPr/>
            </p14:nvContentPartPr>
            <p14:xfrm>
              <a:off x="1933878" y="1547308"/>
              <a:ext cx="360" cy="360"/>
            </p14:xfrm>
          </p:contentPart>
        </mc:Choice>
        <mc:Fallback xmlns="">
          <p:pic>
            <p:nvPicPr>
              <p:cNvPr id="22" name="Ink 21">
                <a:extLst>
                  <a:ext uri="{FF2B5EF4-FFF2-40B4-BE49-F238E27FC236}">
                    <a16:creationId xmlns:a16="http://schemas.microsoft.com/office/drawing/2014/main" id="{97DF0924-8B74-179F-EE47-B968DFF195A3}"/>
                  </a:ext>
                </a:extLst>
              </p:cNvPr>
              <p:cNvPicPr/>
              <p:nvPr/>
            </p:nvPicPr>
            <p:blipFill>
              <a:blip r:embed="rId4"/>
              <a:stretch>
                <a:fillRect/>
              </a:stretch>
            </p:blipFill>
            <p:spPr>
              <a:xfrm>
                <a:off x="1924878" y="153830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7CBB7331-645E-BC4C-B2DE-799B2F419CB3}"/>
                  </a:ext>
                </a:extLst>
              </p14:cNvPr>
              <p14:cNvContentPartPr/>
              <p14:nvPr/>
            </p14:nvContentPartPr>
            <p14:xfrm>
              <a:off x="3789318" y="2461348"/>
              <a:ext cx="360" cy="360"/>
            </p14:xfrm>
          </p:contentPart>
        </mc:Choice>
        <mc:Fallback xmlns="">
          <p:pic>
            <p:nvPicPr>
              <p:cNvPr id="23" name="Ink 22">
                <a:extLst>
                  <a:ext uri="{FF2B5EF4-FFF2-40B4-BE49-F238E27FC236}">
                    <a16:creationId xmlns:a16="http://schemas.microsoft.com/office/drawing/2014/main" id="{7CBB7331-645E-BC4C-B2DE-799B2F419CB3}"/>
                  </a:ext>
                </a:extLst>
              </p:cNvPr>
              <p:cNvPicPr/>
              <p:nvPr/>
            </p:nvPicPr>
            <p:blipFill>
              <a:blip r:embed="rId4"/>
              <a:stretch>
                <a:fillRect/>
              </a:stretch>
            </p:blipFill>
            <p:spPr>
              <a:xfrm>
                <a:off x="3780318" y="245234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Ink 24">
                <a:extLst>
                  <a:ext uri="{FF2B5EF4-FFF2-40B4-BE49-F238E27FC236}">
                    <a16:creationId xmlns:a16="http://schemas.microsoft.com/office/drawing/2014/main" id="{1C33D9EF-2F66-B356-4ADA-09635E283207}"/>
                  </a:ext>
                </a:extLst>
              </p14:cNvPr>
              <p14:cNvContentPartPr/>
              <p14:nvPr/>
            </p14:nvContentPartPr>
            <p14:xfrm>
              <a:off x="4316718" y="5547628"/>
              <a:ext cx="360" cy="360"/>
            </p14:xfrm>
          </p:contentPart>
        </mc:Choice>
        <mc:Fallback xmlns="">
          <p:pic>
            <p:nvPicPr>
              <p:cNvPr id="25" name="Ink 24">
                <a:extLst>
                  <a:ext uri="{FF2B5EF4-FFF2-40B4-BE49-F238E27FC236}">
                    <a16:creationId xmlns:a16="http://schemas.microsoft.com/office/drawing/2014/main" id="{1C33D9EF-2F66-B356-4ADA-09635E283207}"/>
                  </a:ext>
                </a:extLst>
              </p:cNvPr>
              <p:cNvPicPr/>
              <p:nvPr/>
            </p:nvPicPr>
            <p:blipFill>
              <a:blip r:embed="rId4"/>
              <a:stretch>
                <a:fillRect/>
              </a:stretch>
            </p:blipFill>
            <p:spPr>
              <a:xfrm>
                <a:off x="4307718" y="553862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6" name="Ink 25">
                <a:extLst>
                  <a:ext uri="{FF2B5EF4-FFF2-40B4-BE49-F238E27FC236}">
                    <a16:creationId xmlns:a16="http://schemas.microsoft.com/office/drawing/2014/main" id="{395DB921-C035-1C4F-ACD0-729D5C5CACA1}"/>
                  </a:ext>
                </a:extLst>
              </p14:cNvPr>
              <p14:cNvContentPartPr/>
              <p14:nvPr/>
            </p14:nvContentPartPr>
            <p14:xfrm>
              <a:off x="4237518" y="694468"/>
              <a:ext cx="360" cy="360"/>
            </p14:xfrm>
          </p:contentPart>
        </mc:Choice>
        <mc:Fallback xmlns="">
          <p:pic>
            <p:nvPicPr>
              <p:cNvPr id="26" name="Ink 25">
                <a:extLst>
                  <a:ext uri="{FF2B5EF4-FFF2-40B4-BE49-F238E27FC236}">
                    <a16:creationId xmlns:a16="http://schemas.microsoft.com/office/drawing/2014/main" id="{395DB921-C035-1C4F-ACD0-729D5C5CACA1}"/>
                  </a:ext>
                </a:extLst>
              </p:cNvPr>
              <p:cNvPicPr/>
              <p:nvPr/>
            </p:nvPicPr>
            <p:blipFill>
              <a:blip r:embed="rId4"/>
              <a:stretch>
                <a:fillRect/>
              </a:stretch>
            </p:blipFill>
            <p:spPr>
              <a:xfrm>
                <a:off x="4228518" y="68546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id="{A53B720C-0A0D-8748-6BD4-23BD7B11CED0}"/>
                  </a:ext>
                </a:extLst>
              </p14:cNvPr>
              <p14:cNvContentPartPr/>
              <p14:nvPr/>
            </p14:nvContentPartPr>
            <p14:xfrm>
              <a:off x="1468038" y="790948"/>
              <a:ext cx="360" cy="360"/>
            </p14:xfrm>
          </p:contentPart>
        </mc:Choice>
        <mc:Fallback xmlns="">
          <p:pic>
            <p:nvPicPr>
              <p:cNvPr id="27" name="Ink 26">
                <a:extLst>
                  <a:ext uri="{FF2B5EF4-FFF2-40B4-BE49-F238E27FC236}">
                    <a16:creationId xmlns:a16="http://schemas.microsoft.com/office/drawing/2014/main" id="{A53B720C-0A0D-8748-6BD4-23BD7B11CED0}"/>
                  </a:ext>
                </a:extLst>
              </p:cNvPr>
              <p:cNvPicPr/>
              <p:nvPr/>
            </p:nvPicPr>
            <p:blipFill>
              <a:blip r:embed="rId4"/>
              <a:stretch>
                <a:fillRect/>
              </a:stretch>
            </p:blipFill>
            <p:spPr>
              <a:xfrm>
                <a:off x="1459038" y="78194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8" name="Ink 27">
                <a:extLst>
                  <a:ext uri="{FF2B5EF4-FFF2-40B4-BE49-F238E27FC236}">
                    <a16:creationId xmlns:a16="http://schemas.microsoft.com/office/drawing/2014/main" id="{2470652A-CE90-F2D2-9847-B8E11BD22F09}"/>
                  </a:ext>
                </a:extLst>
              </p14:cNvPr>
              <p14:cNvContentPartPr/>
              <p14:nvPr/>
            </p14:nvContentPartPr>
            <p14:xfrm>
              <a:off x="1468038" y="667828"/>
              <a:ext cx="360" cy="360"/>
            </p14:xfrm>
          </p:contentPart>
        </mc:Choice>
        <mc:Fallback xmlns="">
          <p:pic>
            <p:nvPicPr>
              <p:cNvPr id="28" name="Ink 27">
                <a:extLst>
                  <a:ext uri="{FF2B5EF4-FFF2-40B4-BE49-F238E27FC236}">
                    <a16:creationId xmlns:a16="http://schemas.microsoft.com/office/drawing/2014/main" id="{2470652A-CE90-F2D2-9847-B8E11BD22F09}"/>
                  </a:ext>
                </a:extLst>
              </p:cNvPr>
              <p:cNvPicPr/>
              <p:nvPr/>
            </p:nvPicPr>
            <p:blipFill>
              <a:blip r:embed="rId4"/>
              <a:stretch>
                <a:fillRect/>
              </a:stretch>
            </p:blipFill>
            <p:spPr>
              <a:xfrm>
                <a:off x="1459038" y="663328"/>
                <a:ext cx="18000" cy="9180"/>
              </a:xfrm>
              <a:prstGeom prst="rect">
                <a:avLst/>
              </a:prstGeom>
            </p:spPr>
          </p:pic>
        </mc:Fallback>
      </mc:AlternateContent>
    </p:spTree>
    <p:extLst>
      <p:ext uri="{BB962C8B-B14F-4D97-AF65-F5344CB8AC3E}">
        <p14:creationId xmlns:p14="http://schemas.microsoft.com/office/powerpoint/2010/main" val="4044060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2CEACC0-9CAE-4CE8-ADE2-8FC13B1889CE}"/>
              </a:ext>
            </a:extLst>
          </p:cNvPr>
          <p:cNvSpPr>
            <a:spLocks noGrp="1"/>
          </p:cNvSpPr>
          <p:nvPr>
            <p:ph type="sldNum" sz="quarter" idx="10"/>
          </p:nvPr>
        </p:nvSpPr>
        <p:spPr>
          <a:xfrm>
            <a:off x="3445925" y="6492875"/>
            <a:ext cx="2844800" cy="365125"/>
          </a:xfrm>
        </p:spPr>
        <p:txBody>
          <a:bodyPr/>
          <a:lstStyle/>
          <a:p>
            <a:pPr>
              <a:defRPr/>
            </a:pPr>
            <a:fld id="{8D15FAB9-B976-4318-94F5-364127788755}" type="slidenum">
              <a:rPr lang="zh-CN" altLang="en-US" smtClean="0"/>
              <a:pPr>
                <a:defRPr/>
              </a:pPr>
              <a:t>12</a:t>
            </a:fld>
            <a:endParaRPr lang="zh-CN" altLang="en-US" dirty="0"/>
          </a:p>
        </p:txBody>
      </p:sp>
      <p:sp>
        <p:nvSpPr>
          <p:cNvPr id="38" name="文本框 37">
            <a:extLst>
              <a:ext uri="{FF2B5EF4-FFF2-40B4-BE49-F238E27FC236}">
                <a16:creationId xmlns:a16="http://schemas.microsoft.com/office/drawing/2014/main" id="{10625862-DDAA-4BBC-96F5-8BF30B92D1E3}"/>
              </a:ext>
            </a:extLst>
          </p:cNvPr>
          <p:cNvSpPr txBox="1"/>
          <p:nvPr/>
        </p:nvSpPr>
        <p:spPr>
          <a:xfrm>
            <a:off x="1314858" y="444007"/>
            <a:ext cx="4901304" cy="523220"/>
          </a:xfrm>
          <a:prstGeom prst="rect">
            <a:avLst/>
          </a:prstGeom>
          <a:noFill/>
        </p:spPr>
        <p:txBody>
          <a:bodyPr wrap="square">
            <a:spAutoFit/>
          </a:bodyPr>
          <a:lstStyle/>
          <a:p>
            <a:pPr algn="l" fontAlgn="base"/>
            <a:r>
              <a:rPr lang="en-US" altLang="zh-CN" sz="2800" b="1" dirty="0">
                <a:solidFill>
                  <a:srgbClr val="1C497D"/>
                </a:solidFill>
                <a:latin typeface="Arial" panose="020B0604020202020204" pitchFamily="34" charset="0"/>
                <a:cs typeface="Arial" panose="020B0604020202020204" pitchFamily="34" charset="0"/>
              </a:rPr>
              <a:t>Explorative Research</a:t>
            </a:r>
            <a:endParaRPr lang="en-US" altLang="zh-CN" sz="2800" b="1" i="0" dirty="0">
              <a:solidFill>
                <a:srgbClr val="1C497D"/>
              </a:solidFill>
              <a:effectLst/>
              <a:latin typeface="Arial" panose="020B0604020202020204" pitchFamily="34" charset="0"/>
              <a:cs typeface="Arial" panose="020B0604020202020204" pitchFamily="34" charset="0"/>
            </a:endParaRPr>
          </a:p>
        </p:txBody>
      </p:sp>
      <p:sp>
        <p:nvSpPr>
          <p:cNvPr id="2" name="矩形 1">
            <a:extLst>
              <a:ext uri="{FF2B5EF4-FFF2-40B4-BE49-F238E27FC236}">
                <a16:creationId xmlns:a16="http://schemas.microsoft.com/office/drawing/2014/main" id="{46552B0B-79DD-5272-392C-D9A89331E727}"/>
              </a:ext>
            </a:extLst>
          </p:cNvPr>
          <p:cNvSpPr/>
          <p:nvPr/>
        </p:nvSpPr>
        <p:spPr>
          <a:xfrm>
            <a:off x="230141" y="6529769"/>
            <a:ext cx="1745090" cy="315531"/>
          </a:xfrm>
          <a:prstGeom prst="rect">
            <a:avLst/>
          </a:prstGeom>
          <a:solidFill>
            <a:srgbClr val="1B3563"/>
          </a:solidFill>
          <a:ln>
            <a:solidFill>
              <a:srgbClr val="1B3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3EDC6035-99C3-D4FA-07D8-C95AE313A430}"/>
              </a:ext>
            </a:extLst>
          </p:cNvPr>
          <p:cNvSpPr/>
          <p:nvPr/>
        </p:nvSpPr>
        <p:spPr>
          <a:xfrm>
            <a:off x="9249681" y="6553582"/>
            <a:ext cx="2580528" cy="253619"/>
          </a:xfrm>
          <a:prstGeom prst="rect">
            <a:avLst/>
          </a:prstGeom>
          <a:solidFill>
            <a:srgbClr val="1B3563"/>
          </a:solidFill>
          <a:ln>
            <a:solidFill>
              <a:srgbClr val="1B3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图表, 箱线图&#10;&#10;描述已自动生成">
            <a:extLst>
              <a:ext uri="{FF2B5EF4-FFF2-40B4-BE49-F238E27FC236}">
                <a16:creationId xmlns:a16="http://schemas.microsoft.com/office/drawing/2014/main" id="{C0C99083-8D18-DF23-A14E-2CB1C963DD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686" y="1559672"/>
            <a:ext cx="4514904" cy="3372104"/>
          </a:xfrm>
          <a:prstGeom prst="rect">
            <a:avLst/>
          </a:prstGeom>
        </p:spPr>
      </p:pic>
      <p:pic>
        <p:nvPicPr>
          <p:cNvPr id="11" name="图片 10" descr="图表, 箱线图&#10;&#10;描述已自动生成">
            <a:extLst>
              <a:ext uri="{FF2B5EF4-FFF2-40B4-BE49-F238E27FC236}">
                <a16:creationId xmlns:a16="http://schemas.microsoft.com/office/drawing/2014/main" id="{F4408CD1-B026-95B1-CC4D-D0A8C2C3DA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6192" y="1559672"/>
            <a:ext cx="4546975" cy="3372104"/>
          </a:xfrm>
          <a:prstGeom prst="rect">
            <a:avLst/>
          </a:prstGeom>
        </p:spPr>
      </p:pic>
      <p:sp>
        <p:nvSpPr>
          <p:cNvPr id="3" name="TextBox 2">
            <a:extLst>
              <a:ext uri="{FF2B5EF4-FFF2-40B4-BE49-F238E27FC236}">
                <a16:creationId xmlns:a16="http://schemas.microsoft.com/office/drawing/2014/main" id="{CC61F7F2-711B-D0EA-5DD0-04BDDABC49B1}"/>
              </a:ext>
            </a:extLst>
          </p:cNvPr>
          <p:cNvSpPr txBox="1"/>
          <p:nvPr/>
        </p:nvSpPr>
        <p:spPr>
          <a:xfrm>
            <a:off x="2735615" y="5113662"/>
            <a:ext cx="1643720" cy="369332"/>
          </a:xfrm>
          <a:prstGeom prst="rect">
            <a:avLst/>
          </a:prstGeom>
          <a:noFill/>
        </p:spPr>
        <p:txBody>
          <a:bodyPr wrap="none" rtlCol="0">
            <a:spAutoFit/>
          </a:bodyPr>
          <a:lstStyle/>
          <a:p>
            <a:r>
              <a:rPr lang="en-US" altLang="zh-CN" dirty="0">
                <a:latin typeface="Calibri" panose="020F0502020204030204" pitchFamily="34" charset="0"/>
                <a:cs typeface="Calibri" panose="020F0502020204030204" pitchFamily="34" charset="0"/>
              </a:rPr>
              <a:t>Means of pixels</a:t>
            </a:r>
            <a:endParaRPr lang="zh-CN" altLang="en-US" dirty="0">
              <a:latin typeface="Calibri" panose="020F0502020204030204" pitchFamily="34" charset="0"/>
              <a:cs typeface="Calibri" panose="020F0502020204030204" pitchFamily="34" charset="0"/>
            </a:endParaRPr>
          </a:p>
        </p:txBody>
      </p:sp>
      <p:sp>
        <p:nvSpPr>
          <p:cNvPr id="6" name="TextBox 2">
            <a:extLst>
              <a:ext uri="{FF2B5EF4-FFF2-40B4-BE49-F238E27FC236}">
                <a16:creationId xmlns:a16="http://schemas.microsoft.com/office/drawing/2014/main" id="{ACD49A31-1084-5A7D-A00F-49DB3474201A}"/>
              </a:ext>
            </a:extLst>
          </p:cNvPr>
          <p:cNvSpPr txBox="1"/>
          <p:nvPr/>
        </p:nvSpPr>
        <p:spPr>
          <a:xfrm>
            <a:off x="7549773" y="5113662"/>
            <a:ext cx="1906612" cy="369332"/>
          </a:xfrm>
          <a:prstGeom prst="rect">
            <a:avLst/>
          </a:prstGeom>
          <a:noFill/>
        </p:spPr>
        <p:txBody>
          <a:bodyPr wrap="none" rtlCol="0">
            <a:spAutoFit/>
          </a:bodyPr>
          <a:lstStyle/>
          <a:p>
            <a:r>
              <a:rPr lang="en-US" altLang="zh-CN" dirty="0">
                <a:latin typeface="Calibri" panose="020F0502020204030204" pitchFamily="34" charset="0"/>
                <a:cs typeface="Calibri" panose="020F0502020204030204" pitchFamily="34" charset="0"/>
              </a:rPr>
              <a:t>Variances of pixels</a:t>
            </a:r>
            <a:endParaRPr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85922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a:extLst>
              <a:ext uri="{FF2B5EF4-FFF2-40B4-BE49-F238E27FC236}">
                <a16:creationId xmlns:a16="http://schemas.microsoft.com/office/drawing/2014/main" id="{A6C646F8-09F2-478C-9CB3-A544B0FF3E86}"/>
              </a:ext>
            </a:extLst>
          </p:cNvPr>
          <p:cNvSpPr txBox="1">
            <a:spLocks/>
          </p:cNvSpPr>
          <p:nvPr/>
        </p:nvSpPr>
        <p:spPr>
          <a:xfrm>
            <a:off x="1608207" y="2870589"/>
            <a:ext cx="8928100" cy="434341"/>
          </a:xfrm>
          <a:prstGeom prst="rect">
            <a:avLst/>
          </a:prstGeom>
        </p:spPr>
        <p:txBody>
          <a:bodyPr vert="horz" lIns="91440" tIns="45720" rIns="91440" bIns="45720" rtlCol="0" anchor="b">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9pPr>
          </a:lstStyle>
          <a:p>
            <a:endParaRPr lang="zh-CN" altLang="en-US" sz="3600" dirty="0"/>
          </a:p>
        </p:txBody>
      </p:sp>
      <p:sp>
        <p:nvSpPr>
          <p:cNvPr id="8" name="文本占位符 7">
            <a:extLst>
              <a:ext uri="{FF2B5EF4-FFF2-40B4-BE49-F238E27FC236}">
                <a16:creationId xmlns:a16="http://schemas.microsoft.com/office/drawing/2014/main" id="{A1220BE0-E7E8-4167-B31D-876282852311}"/>
              </a:ext>
            </a:extLst>
          </p:cNvPr>
          <p:cNvSpPr>
            <a:spLocks noGrp="1"/>
          </p:cNvSpPr>
          <p:nvPr>
            <p:ph type="body" idx="1"/>
          </p:nvPr>
        </p:nvSpPr>
        <p:spPr>
          <a:xfrm>
            <a:off x="1631950" y="2228736"/>
            <a:ext cx="8928100" cy="551217"/>
          </a:xfrm>
        </p:spPr>
        <p:txBody>
          <a:bodyPr>
            <a:normAutofit lnSpcReduction="10000"/>
          </a:bodyPr>
          <a:lstStyle/>
          <a:p>
            <a:r>
              <a:rPr lang="en-US" altLang="zh-CN" sz="3600" dirty="0">
                <a:latin typeface="Arial" panose="020B0604020202020204" pitchFamily="34" charset="0"/>
                <a:cs typeface="Arial" panose="020B0604020202020204" pitchFamily="34" charset="0"/>
              </a:rPr>
              <a:t>Part 3. Model &amp; Evaluation</a:t>
            </a:r>
          </a:p>
        </p:txBody>
      </p:sp>
      <p:sp>
        <p:nvSpPr>
          <p:cNvPr id="2" name="矩形 1">
            <a:extLst>
              <a:ext uri="{FF2B5EF4-FFF2-40B4-BE49-F238E27FC236}">
                <a16:creationId xmlns:a16="http://schemas.microsoft.com/office/drawing/2014/main" id="{48C83439-EFDE-A492-8BB7-14BD83D74D7A}"/>
              </a:ext>
            </a:extLst>
          </p:cNvPr>
          <p:cNvSpPr/>
          <p:nvPr/>
        </p:nvSpPr>
        <p:spPr>
          <a:xfrm>
            <a:off x="4591318" y="5859887"/>
            <a:ext cx="3032975" cy="8242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29795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2CEACC0-9CAE-4CE8-ADE2-8FC13B1889CE}"/>
              </a:ext>
            </a:extLst>
          </p:cNvPr>
          <p:cNvSpPr>
            <a:spLocks noGrp="1"/>
          </p:cNvSpPr>
          <p:nvPr>
            <p:ph type="sldNum" sz="quarter" idx="10"/>
          </p:nvPr>
        </p:nvSpPr>
        <p:spPr>
          <a:xfrm>
            <a:off x="3445925" y="6492875"/>
            <a:ext cx="2844800" cy="365125"/>
          </a:xfrm>
        </p:spPr>
        <p:txBody>
          <a:bodyPr/>
          <a:lstStyle/>
          <a:p>
            <a:pPr>
              <a:defRPr/>
            </a:pPr>
            <a:fld id="{8D15FAB9-B976-4318-94F5-364127788755}" type="slidenum">
              <a:rPr lang="zh-CN" altLang="en-US" smtClean="0"/>
              <a:pPr>
                <a:defRPr/>
              </a:pPr>
              <a:t>14</a:t>
            </a:fld>
            <a:endParaRPr lang="zh-CN" altLang="en-US" dirty="0"/>
          </a:p>
        </p:txBody>
      </p:sp>
      <p:sp>
        <p:nvSpPr>
          <p:cNvPr id="38" name="文本框 37">
            <a:extLst>
              <a:ext uri="{FF2B5EF4-FFF2-40B4-BE49-F238E27FC236}">
                <a16:creationId xmlns:a16="http://schemas.microsoft.com/office/drawing/2014/main" id="{10625862-DDAA-4BBC-96F5-8BF30B92D1E3}"/>
              </a:ext>
            </a:extLst>
          </p:cNvPr>
          <p:cNvSpPr txBox="1"/>
          <p:nvPr/>
        </p:nvSpPr>
        <p:spPr>
          <a:xfrm>
            <a:off x="1314858" y="444007"/>
            <a:ext cx="3774252" cy="523220"/>
          </a:xfrm>
          <a:prstGeom prst="rect">
            <a:avLst/>
          </a:prstGeom>
          <a:noFill/>
        </p:spPr>
        <p:txBody>
          <a:bodyPr wrap="square">
            <a:spAutoFit/>
          </a:bodyPr>
          <a:lstStyle/>
          <a:p>
            <a:pPr algn="l" fontAlgn="base"/>
            <a:r>
              <a:rPr lang="en-US" altLang="zh-CN" sz="2800" b="1" i="0" dirty="0">
                <a:solidFill>
                  <a:srgbClr val="1C497D"/>
                </a:solidFill>
                <a:effectLst/>
                <a:latin typeface="Arial" panose="020B0604020202020204" pitchFamily="34" charset="0"/>
                <a:cs typeface="Arial" panose="020B0604020202020204" pitchFamily="34" charset="0"/>
              </a:rPr>
              <a:t>CNN-LSTM</a:t>
            </a:r>
          </a:p>
        </p:txBody>
      </p:sp>
      <p:sp>
        <p:nvSpPr>
          <p:cNvPr id="2" name="矩形 1">
            <a:extLst>
              <a:ext uri="{FF2B5EF4-FFF2-40B4-BE49-F238E27FC236}">
                <a16:creationId xmlns:a16="http://schemas.microsoft.com/office/drawing/2014/main" id="{46552B0B-79DD-5272-392C-D9A89331E727}"/>
              </a:ext>
            </a:extLst>
          </p:cNvPr>
          <p:cNvSpPr/>
          <p:nvPr/>
        </p:nvSpPr>
        <p:spPr>
          <a:xfrm>
            <a:off x="230141" y="6529769"/>
            <a:ext cx="1745090" cy="315531"/>
          </a:xfrm>
          <a:prstGeom prst="rect">
            <a:avLst/>
          </a:prstGeom>
          <a:solidFill>
            <a:srgbClr val="1B3563"/>
          </a:solidFill>
          <a:ln>
            <a:solidFill>
              <a:srgbClr val="1B3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3EDC6035-99C3-D4FA-07D8-C95AE313A430}"/>
              </a:ext>
            </a:extLst>
          </p:cNvPr>
          <p:cNvSpPr/>
          <p:nvPr/>
        </p:nvSpPr>
        <p:spPr>
          <a:xfrm>
            <a:off x="9249681" y="6553582"/>
            <a:ext cx="2580528" cy="253619"/>
          </a:xfrm>
          <a:prstGeom prst="rect">
            <a:avLst/>
          </a:prstGeom>
          <a:solidFill>
            <a:srgbClr val="1B3563"/>
          </a:solidFill>
          <a:ln>
            <a:solidFill>
              <a:srgbClr val="1B3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id="{82D85450-5FCD-2828-E68C-D933163D7E4F}"/>
              </a:ext>
            </a:extLst>
          </p:cNvPr>
          <p:cNvSpPr txBox="1"/>
          <p:nvPr/>
        </p:nvSpPr>
        <p:spPr>
          <a:xfrm>
            <a:off x="1308847" y="1920486"/>
            <a:ext cx="9502588" cy="707886"/>
          </a:xfrm>
          <a:prstGeom prst="rect">
            <a:avLst/>
          </a:prstGeom>
          <a:noFill/>
        </p:spPr>
        <p:txBody>
          <a:bodyPr wrap="square" rtlCol="0">
            <a:spAutoFit/>
          </a:bodyPr>
          <a:lstStyle/>
          <a:p>
            <a:r>
              <a:rPr lang="en-US" altLang="zh-CN" sz="2000" dirty="0">
                <a:latin typeface="Calibri" panose="020F0502020204030204" pitchFamily="34" charset="0"/>
                <a:cs typeface="Calibri" panose="020F0502020204030204" pitchFamily="34" charset="0"/>
              </a:rPr>
              <a:t>Two CNN layers for feature extraction, one LSTM  for sequence data prediction, and two fully-connected layers for classification.</a:t>
            </a:r>
          </a:p>
        </p:txBody>
      </p:sp>
      <p:pic>
        <p:nvPicPr>
          <p:cNvPr id="7" name="图片 6" descr="图示&#10;&#10;描述已自动生成">
            <a:extLst>
              <a:ext uri="{FF2B5EF4-FFF2-40B4-BE49-F238E27FC236}">
                <a16:creationId xmlns:a16="http://schemas.microsoft.com/office/drawing/2014/main" id="{7E8B4B05-1EE1-F68E-8EA3-36CB6E18D2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8847" y="2582381"/>
            <a:ext cx="9228630" cy="3525701"/>
          </a:xfrm>
          <a:prstGeom prst="rect">
            <a:avLst/>
          </a:prstGeom>
        </p:spPr>
      </p:pic>
      <p:sp>
        <p:nvSpPr>
          <p:cNvPr id="8" name="文本框 7">
            <a:extLst>
              <a:ext uri="{FF2B5EF4-FFF2-40B4-BE49-F238E27FC236}">
                <a16:creationId xmlns:a16="http://schemas.microsoft.com/office/drawing/2014/main" id="{75AE9724-9441-B8D4-D7B0-B7EE206EA5EB}"/>
              </a:ext>
            </a:extLst>
          </p:cNvPr>
          <p:cNvSpPr txBox="1"/>
          <p:nvPr/>
        </p:nvSpPr>
        <p:spPr>
          <a:xfrm>
            <a:off x="1308847" y="1459597"/>
            <a:ext cx="6100482" cy="400110"/>
          </a:xfrm>
          <a:prstGeom prst="rect">
            <a:avLst/>
          </a:prstGeom>
          <a:noFill/>
        </p:spPr>
        <p:txBody>
          <a:bodyPr wrap="square">
            <a:spAutoFit/>
          </a:bodyPr>
          <a:lstStyle/>
          <a:p>
            <a:r>
              <a:rPr lang="en-US" altLang="zh-CN" sz="2000" b="1" dirty="0">
                <a:solidFill>
                  <a:schemeClr val="accent2"/>
                </a:solidFill>
                <a:latin typeface="Arial" panose="020B0604020202020204" pitchFamily="34" charset="0"/>
                <a:cs typeface="Arial" panose="020B0604020202020204" pitchFamily="34" charset="0"/>
              </a:rPr>
              <a:t>Our CNN-LSTM model structure </a:t>
            </a:r>
            <a:endParaRPr lang="en-US" altLang="zh-C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55417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2CEACC0-9CAE-4CE8-ADE2-8FC13B1889CE}"/>
              </a:ext>
            </a:extLst>
          </p:cNvPr>
          <p:cNvSpPr>
            <a:spLocks noGrp="1"/>
          </p:cNvSpPr>
          <p:nvPr>
            <p:ph type="sldNum" sz="quarter" idx="10"/>
          </p:nvPr>
        </p:nvSpPr>
        <p:spPr>
          <a:xfrm>
            <a:off x="3445925" y="6492875"/>
            <a:ext cx="2844800" cy="365125"/>
          </a:xfrm>
        </p:spPr>
        <p:txBody>
          <a:bodyPr/>
          <a:lstStyle/>
          <a:p>
            <a:pPr>
              <a:defRPr/>
            </a:pPr>
            <a:fld id="{8D15FAB9-B976-4318-94F5-364127788755}" type="slidenum">
              <a:rPr lang="zh-CN" altLang="en-US" smtClean="0"/>
              <a:pPr>
                <a:defRPr/>
              </a:pPr>
              <a:t>15</a:t>
            </a:fld>
            <a:endParaRPr lang="zh-CN" altLang="en-US" dirty="0"/>
          </a:p>
        </p:txBody>
      </p:sp>
      <p:sp>
        <p:nvSpPr>
          <p:cNvPr id="38" name="文本框 37">
            <a:extLst>
              <a:ext uri="{FF2B5EF4-FFF2-40B4-BE49-F238E27FC236}">
                <a16:creationId xmlns:a16="http://schemas.microsoft.com/office/drawing/2014/main" id="{10625862-DDAA-4BBC-96F5-8BF30B92D1E3}"/>
              </a:ext>
            </a:extLst>
          </p:cNvPr>
          <p:cNvSpPr txBox="1"/>
          <p:nvPr/>
        </p:nvSpPr>
        <p:spPr>
          <a:xfrm>
            <a:off x="1314858" y="444007"/>
            <a:ext cx="3774252" cy="523220"/>
          </a:xfrm>
          <a:prstGeom prst="rect">
            <a:avLst/>
          </a:prstGeom>
          <a:noFill/>
        </p:spPr>
        <p:txBody>
          <a:bodyPr wrap="square">
            <a:spAutoFit/>
          </a:bodyPr>
          <a:lstStyle/>
          <a:p>
            <a:pPr algn="l" fontAlgn="base"/>
            <a:r>
              <a:rPr lang="en-US" altLang="zh-CN" sz="2800" b="1" i="0" dirty="0">
                <a:solidFill>
                  <a:srgbClr val="1C497D"/>
                </a:solidFill>
                <a:effectLst/>
                <a:latin typeface="Arial" panose="020B0604020202020204" pitchFamily="34" charset="0"/>
                <a:cs typeface="Arial" panose="020B0604020202020204" pitchFamily="34" charset="0"/>
              </a:rPr>
              <a:t>Evaluation Measures</a:t>
            </a:r>
          </a:p>
        </p:txBody>
      </p:sp>
      <p:sp>
        <p:nvSpPr>
          <p:cNvPr id="2" name="矩形 1">
            <a:extLst>
              <a:ext uri="{FF2B5EF4-FFF2-40B4-BE49-F238E27FC236}">
                <a16:creationId xmlns:a16="http://schemas.microsoft.com/office/drawing/2014/main" id="{46552B0B-79DD-5272-392C-D9A89331E727}"/>
              </a:ext>
            </a:extLst>
          </p:cNvPr>
          <p:cNvSpPr/>
          <p:nvPr/>
        </p:nvSpPr>
        <p:spPr>
          <a:xfrm>
            <a:off x="230141" y="6529769"/>
            <a:ext cx="1745090" cy="315531"/>
          </a:xfrm>
          <a:prstGeom prst="rect">
            <a:avLst/>
          </a:prstGeom>
          <a:solidFill>
            <a:srgbClr val="1B3563"/>
          </a:solidFill>
          <a:ln>
            <a:solidFill>
              <a:srgbClr val="1B3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3EDC6035-99C3-D4FA-07D8-C95AE313A430}"/>
              </a:ext>
            </a:extLst>
          </p:cNvPr>
          <p:cNvSpPr/>
          <p:nvPr/>
        </p:nvSpPr>
        <p:spPr>
          <a:xfrm>
            <a:off x="9249681" y="6553582"/>
            <a:ext cx="2580528" cy="253619"/>
          </a:xfrm>
          <a:prstGeom prst="rect">
            <a:avLst/>
          </a:prstGeom>
          <a:solidFill>
            <a:srgbClr val="1B3563"/>
          </a:solidFill>
          <a:ln>
            <a:solidFill>
              <a:srgbClr val="1B3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id="{82D85450-5FCD-2828-E68C-D933163D7E4F}"/>
              </a:ext>
            </a:extLst>
          </p:cNvPr>
          <p:cNvSpPr txBox="1"/>
          <p:nvPr/>
        </p:nvSpPr>
        <p:spPr>
          <a:xfrm>
            <a:off x="1308847" y="1905837"/>
            <a:ext cx="9502588" cy="1323439"/>
          </a:xfrm>
          <a:prstGeom prst="rect">
            <a:avLst/>
          </a:prstGeom>
          <a:noFill/>
        </p:spPr>
        <p:txBody>
          <a:bodyPr wrap="square" rtlCol="0">
            <a:spAutoFit/>
          </a:bodyPr>
          <a:lstStyle/>
          <a:p>
            <a:r>
              <a:rPr lang="en-US" altLang="zh-CN" sz="2000" b="1" dirty="0">
                <a:latin typeface="Calibri" panose="020F0502020204030204" pitchFamily="34" charset="0"/>
                <a:cs typeface="Calibri" panose="020F0502020204030204" pitchFamily="34" charset="0"/>
              </a:rPr>
              <a:t>Accuracy</a:t>
            </a:r>
            <a:r>
              <a:rPr lang="en-US" altLang="zh-CN" sz="2000" dirty="0">
                <a:latin typeface="Calibri" panose="020F0502020204030204" pitchFamily="34" charset="0"/>
                <a:cs typeface="Calibri" panose="020F0502020204030204" pitchFamily="34" charset="0"/>
              </a:rPr>
              <a:t>, </a:t>
            </a:r>
            <a:r>
              <a:rPr lang="en-US" altLang="zh-CN" sz="2000" b="1" dirty="0">
                <a:latin typeface="Calibri" panose="020F0502020204030204" pitchFamily="34" charset="0"/>
                <a:cs typeface="Calibri" panose="020F0502020204030204" pitchFamily="34" charset="0"/>
              </a:rPr>
              <a:t>F1 scores</a:t>
            </a:r>
            <a:r>
              <a:rPr lang="en-US" altLang="zh-CN" sz="2000" dirty="0">
                <a:latin typeface="Calibri" panose="020F0502020204030204" pitchFamily="34" charset="0"/>
                <a:cs typeface="Calibri" panose="020F0502020204030204" pitchFamily="34" charset="0"/>
              </a:rPr>
              <a:t>, </a:t>
            </a:r>
            <a:r>
              <a:rPr lang="en-US" altLang="zh-CN" sz="2000" b="1" dirty="0">
                <a:latin typeface="Calibri" panose="020F0502020204030204" pitchFamily="34" charset="0"/>
                <a:cs typeface="Calibri" panose="020F0502020204030204" pitchFamily="34" charset="0"/>
              </a:rPr>
              <a:t>AUC</a:t>
            </a:r>
            <a:r>
              <a:rPr lang="en-US" altLang="zh-CN" sz="2000" dirty="0">
                <a:latin typeface="Calibri" panose="020F0502020204030204" pitchFamily="34" charset="0"/>
                <a:cs typeface="Calibri" panose="020F0502020204030204" pitchFamily="34" charset="0"/>
              </a:rPr>
              <a:t> and </a:t>
            </a:r>
            <a:r>
              <a:rPr lang="en-US" altLang="zh-CN" sz="2000" b="1" dirty="0">
                <a:latin typeface="Calibri" panose="020F0502020204030204" pitchFamily="34" charset="0"/>
                <a:cs typeface="Calibri" panose="020F0502020204030204" pitchFamily="34" charset="0"/>
              </a:rPr>
              <a:t>t-SNE</a:t>
            </a:r>
            <a:r>
              <a:rPr lang="en-US" altLang="zh-CN" sz="2000" dirty="0">
                <a:latin typeface="Calibri" panose="020F0502020204030204" pitchFamily="34" charset="0"/>
                <a:cs typeface="Calibri" panose="020F0502020204030204" pitchFamily="34" charset="0"/>
              </a:rPr>
              <a:t> visualization.</a:t>
            </a:r>
          </a:p>
          <a:p>
            <a:endParaRPr lang="en-US" altLang="zh-CN" sz="2000" dirty="0">
              <a:latin typeface="Calibri" panose="020F0502020204030204" pitchFamily="34" charset="0"/>
              <a:cs typeface="Calibri" panose="020F0502020204030204" pitchFamily="34" charset="0"/>
            </a:endParaRPr>
          </a:p>
          <a:p>
            <a:r>
              <a:rPr lang="en-US" altLang="zh-CN" sz="2000" dirty="0">
                <a:latin typeface="Calibri" panose="020F0502020204030204" pitchFamily="34" charset="0"/>
                <a:cs typeface="Calibri" panose="020F0502020204030204" pitchFamily="34" charset="0"/>
              </a:rPr>
              <a:t>1. </a:t>
            </a:r>
            <a:r>
              <a:rPr lang="zh-CN" altLang="en-US" sz="2000" dirty="0">
                <a:latin typeface="Calibri" panose="020F0502020204030204" pitchFamily="34" charset="0"/>
                <a:cs typeface="Calibri" panose="020F0502020204030204" pitchFamily="34" charset="0"/>
              </a:rPr>
              <a:t>𝐹</a:t>
            </a:r>
            <a:r>
              <a:rPr lang="en-US" altLang="zh-CN" sz="2000" dirty="0">
                <a:latin typeface="Calibri" panose="020F0502020204030204" pitchFamily="34" charset="0"/>
                <a:cs typeface="Calibri" panose="020F0502020204030204" pitchFamily="34" charset="0"/>
              </a:rPr>
              <a:t>1 score takes the same value with total Accuracy in multi-class classification, where </a:t>
            </a:r>
          </a:p>
          <a:p>
            <a:r>
              <a:rPr lang="en-US" altLang="zh-CN" sz="2000" dirty="0">
                <a:latin typeface="Calibri" panose="020F0502020204030204" pitchFamily="34" charset="0"/>
                <a:cs typeface="Calibri" panose="020F0502020204030204" pitchFamily="34" charset="0"/>
              </a:rPr>
              <a:t>    we use </a:t>
            </a:r>
            <a:r>
              <a:rPr lang="en-US" altLang="zh-CN" sz="2000" b="1" dirty="0">
                <a:latin typeface="Calibri" panose="020F0502020204030204" pitchFamily="34" charset="0"/>
                <a:cs typeface="Calibri" panose="020F0502020204030204" pitchFamily="34" charset="0"/>
              </a:rPr>
              <a:t>confusion matrix </a:t>
            </a:r>
            <a:r>
              <a:rPr lang="en-US" altLang="zh-CN" sz="2000" dirty="0">
                <a:latin typeface="Calibri" panose="020F0502020204030204" pitchFamily="34" charset="0"/>
                <a:cs typeface="Calibri" panose="020F0502020204030204" pitchFamily="34" charset="0"/>
              </a:rPr>
              <a:t>of multi-class M in first two measures.</a:t>
            </a:r>
          </a:p>
        </p:txBody>
      </p:sp>
      <mc:AlternateContent xmlns:mc="http://schemas.openxmlformats.org/markup-compatibility/2006" xmlns:a14="http://schemas.microsoft.com/office/drawing/2010/main">
        <mc:Choice Requires="a14">
          <p:graphicFrame>
            <p:nvGraphicFramePr>
              <p:cNvPr id="3" name="表格 7">
                <a:extLst>
                  <a:ext uri="{FF2B5EF4-FFF2-40B4-BE49-F238E27FC236}">
                    <a16:creationId xmlns:a16="http://schemas.microsoft.com/office/drawing/2014/main" id="{D53332FA-156D-7ACD-8201-2B85256A3FC1}"/>
                  </a:ext>
                </a:extLst>
              </p:cNvPr>
              <p:cNvGraphicFramePr>
                <a:graphicFrameLocks noGrp="1"/>
              </p:cNvGraphicFramePr>
              <p:nvPr>
                <p:extLst>
                  <p:ext uri="{D42A27DB-BD31-4B8C-83A1-F6EECF244321}">
                    <p14:modId xmlns:p14="http://schemas.microsoft.com/office/powerpoint/2010/main" val="3190718859"/>
                  </p:ext>
                </p:extLst>
              </p:nvPr>
            </p:nvGraphicFramePr>
            <p:xfrm>
              <a:off x="1996140" y="3342720"/>
              <a:ext cx="8128002" cy="222504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196314042"/>
                        </a:ext>
                      </a:extLst>
                    </a:gridCol>
                    <a:gridCol w="1354667">
                      <a:extLst>
                        <a:ext uri="{9D8B030D-6E8A-4147-A177-3AD203B41FA5}">
                          <a16:colId xmlns:a16="http://schemas.microsoft.com/office/drawing/2014/main" val="2416474579"/>
                        </a:ext>
                      </a:extLst>
                    </a:gridCol>
                    <a:gridCol w="1354667">
                      <a:extLst>
                        <a:ext uri="{9D8B030D-6E8A-4147-A177-3AD203B41FA5}">
                          <a16:colId xmlns:a16="http://schemas.microsoft.com/office/drawing/2014/main" val="3513741686"/>
                        </a:ext>
                      </a:extLst>
                    </a:gridCol>
                    <a:gridCol w="1354667">
                      <a:extLst>
                        <a:ext uri="{9D8B030D-6E8A-4147-A177-3AD203B41FA5}">
                          <a16:colId xmlns:a16="http://schemas.microsoft.com/office/drawing/2014/main" val="2378923963"/>
                        </a:ext>
                      </a:extLst>
                    </a:gridCol>
                    <a:gridCol w="1354667">
                      <a:extLst>
                        <a:ext uri="{9D8B030D-6E8A-4147-A177-3AD203B41FA5}">
                          <a16:colId xmlns:a16="http://schemas.microsoft.com/office/drawing/2014/main" val="271314530"/>
                        </a:ext>
                      </a:extLst>
                    </a:gridCol>
                    <a:gridCol w="1354667">
                      <a:extLst>
                        <a:ext uri="{9D8B030D-6E8A-4147-A177-3AD203B41FA5}">
                          <a16:colId xmlns:a16="http://schemas.microsoft.com/office/drawing/2014/main" val="1105007038"/>
                        </a:ext>
                      </a:extLst>
                    </a:gridCol>
                  </a:tblGrid>
                  <a:tr h="370840">
                    <a:tc>
                      <a:txBody>
                        <a:bodyPr/>
                        <a:lstStyle/>
                        <a:p>
                          <a:endParaRPr lang="zh-CN" altLang="en-US" dirty="0">
                            <a:solidFill>
                              <a:srgbClr val="4472C4"/>
                            </a:solidFill>
                          </a:endParaRPr>
                        </a:p>
                      </a:txBody>
                      <a:tcPr anchor="ctr"/>
                    </a:tc>
                    <a:tc gridSpan="5">
                      <a:txBody>
                        <a:bodyPr/>
                        <a:lstStyle/>
                        <a:p>
                          <a:pPr algn="ctr"/>
                          <a:r>
                            <a:rPr lang="en-US" altLang="zh-CN" dirty="0"/>
                            <a:t>Prediction Condition</a:t>
                          </a:r>
                          <a:endParaRPr lang="zh-CN" altLang="en-US" dirty="0"/>
                        </a:p>
                      </a:txBody>
                      <a:tcPr anchor="ctr"/>
                    </a:tc>
                    <a:tc hMerge="1">
                      <a:txBody>
                        <a:bodyPr/>
                        <a:lstStyle/>
                        <a:p>
                          <a:endParaRPr lang="zh-CN" altLang="en-US" dirty="0"/>
                        </a:p>
                      </a:txBody>
                      <a:tcPr anchor="ctr"/>
                    </a:tc>
                    <a:tc hMerge="1">
                      <a:txBody>
                        <a:bodyPr/>
                        <a:lstStyle/>
                        <a:p>
                          <a:endParaRPr lang="zh-CN" altLang="en-US" dirty="0"/>
                        </a:p>
                      </a:txBody>
                      <a:tcPr anchor="ctr"/>
                    </a:tc>
                    <a:tc hMerge="1">
                      <a:txBody>
                        <a:bodyPr/>
                        <a:lstStyle/>
                        <a:p>
                          <a:endParaRPr lang="zh-CN" altLang="en-US" dirty="0"/>
                        </a:p>
                      </a:txBody>
                      <a:tcPr anchor="ctr"/>
                    </a:tc>
                    <a:tc hMerge="1">
                      <a:txBody>
                        <a:bodyPr/>
                        <a:lstStyle/>
                        <a:p>
                          <a:endParaRPr lang="zh-CN" altLang="en-US" dirty="0"/>
                        </a:p>
                      </a:txBody>
                      <a:tcPr anchor="ctr"/>
                    </a:tc>
                    <a:extLst>
                      <a:ext uri="{0D108BD9-81ED-4DB2-BD59-A6C34878D82A}">
                        <a16:rowId xmlns:a16="http://schemas.microsoft.com/office/drawing/2014/main" val="1109224924"/>
                      </a:ext>
                    </a:extLst>
                  </a:tr>
                  <a:tr h="370840">
                    <a:tc rowSpan="5">
                      <a:txBody>
                        <a:bodyPr/>
                        <a:lstStyle/>
                        <a:p>
                          <a:pPr algn="ctr"/>
                          <a:r>
                            <a:rPr lang="en-US" altLang="zh-CN" sz="2000" b="1" dirty="0">
                              <a:solidFill>
                                <a:schemeClr val="bg1"/>
                              </a:solidFill>
                              <a:latin typeface="Calibri" panose="020F0502020204030204" pitchFamily="34" charset="0"/>
                              <a:cs typeface="Calibri" panose="020F0502020204030204" pitchFamily="34" charset="0"/>
                            </a:rPr>
                            <a:t>Actual Condition</a:t>
                          </a:r>
                          <a:endParaRPr lang="zh-CN" altLang="en-US" sz="2000" b="1" dirty="0">
                            <a:solidFill>
                              <a:schemeClr val="bg1"/>
                            </a:solidFill>
                            <a:latin typeface="Calibri" panose="020F0502020204030204" pitchFamily="34" charset="0"/>
                            <a:cs typeface="Calibri" panose="020F0502020204030204" pitchFamily="34" charset="0"/>
                          </a:endParaRPr>
                        </a:p>
                      </a:txBody>
                      <a:tcPr anchor="ctr">
                        <a:solidFill>
                          <a:srgbClr val="4472C4"/>
                        </a:solidFill>
                      </a:tcPr>
                    </a:tc>
                    <a:tc>
                      <a:txBody>
                        <a:bodyPr/>
                        <a:lstStyle/>
                        <a:p>
                          <a:pPr algn="ctr"/>
                          <a:endParaRPr lang="zh-CN" altLang="en-US" dirty="0">
                            <a:latin typeface="Calibri" panose="020F0502020204030204" pitchFamily="34" charset="0"/>
                            <a:cs typeface="Calibri" panose="020F0502020204030204" pitchFamily="34" charset="0"/>
                          </a:endParaRPr>
                        </a:p>
                      </a:txBody>
                      <a:tcPr anchor="ctr">
                        <a:solidFill>
                          <a:srgbClr val="E9EBF5"/>
                        </a:solidFill>
                      </a:tcPr>
                    </a:tc>
                    <a:tc>
                      <a:txBody>
                        <a:bodyPr/>
                        <a:lstStyle/>
                        <a:p>
                          <a:pPr algn="ctr"/>
                          <a:r>
                            <a:rPr lang="en-US" altLang="zh-CN" b="1" dirty="0">
                              <a:latin typeface="Calibri" panose="020F0502020204030204" pitchFamily="34" charset="0"/>
                              <a:cs typeface="Calibri" panose="020F0502020204030204" pitchFamily="34" charset="0"/>
                            </a:rPr>
                            <a:t>P1</a:t>
                          </a:r>
                          <a:endParaRPr lang="zh-CN" altLang="en-US" b="1" dirty="0">
                            <a:latin typeface="Calibri" panose="020F0502020204030204" pitchFamily="34" charset="0"/>
                            <a:cs typeface="Calibri" panose="020F0502020204030204" pitchFamily="34" charset="0"/>
                          </a:endParaRPr>
                        </a:p>
                      </a:txBody>
                      <a:tcPr anchor="ctr">
                        <a:solidFill>
                          <a:srgbClr val="E9EBF5"/>
                        </a:solidFill>
                      </a:tcPr>
                    </a:tc>
                    <a:tc>
                      <a:txBody>
                        <a:bodyPr/>
                        <a:lstStyle/>
                        <a:p>
                          <a:pPr algn="ctr"/>
                          <a:r>
                            <a:rPr lang="en-US" altLang="zh-CN" b="1" dirty="0">
                              <a:latin typeface="Calibri" panose="020F0502020204030204" pitchFamily="34" charset="0"/>
                              <a:cs typeface="Calibri" panose="020F0502020204030204" pitchFamily="34" charset="0"/>
                            </a:rPr>
                            <a:t>P2</a:t>
                          </a:r>
                          <a:endParaRPr lang="zh-CN" altLang="en-US" b="1" dirty="0">
                            <a:latin typeface="Calibri" panose="020F0502020204030204" pitchFamily="34" charset="0"/>
                            <a:cs typeface="Calibri" panose="020F0502020204030204" pitchFamily="34" charset="0"/>
                          </a:endParaRPr>
                        </a:p>
                      </a:txBody>
                      <a:tcPr anchor="ctr">
                        <a:solidFill>
                          <a:srgbClr val="E9EBF5"/>
                        </a:solidFill>
                      </a:tcPr>
                    </a:tc>
                    <a:tc>
                      <a:txBody>
                        <a:bodyPr/>
                        <a:lstStyle/>
                        <a:p>
                          <a:pPr algn="ct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dirty="0">
                            <a:latin typeface="Calibri" panose="020F0502020204030204" pitchFamily="34" charset="0"/>
                            <a:cs typeface="Calibri" panose="020F0502020204030204" pitchFamily="34" charset="0"/>
                          </a:endParaRPr>
                        </a:p>
                      </a:txBody>
                      <a:tcPr anchor="ctr">
                        <a:solidFill>
                          <a:srgbClr val="E9EBF5"/>
                        </a:solidFill>
                      </a:tcPr>
                    </a:tc>
                    <a:tc>
                      <a:txBody>
                        <a:bodyPr/>
                        <a:lstStyle/>
                        <a:p>
                          <a:pPr algn="ctr"/>
                          <a:r>
                            <a:rPr lang="en-US" altLang="zh-CN" b="1" dirty="0">
                              <a:latin typeface="Calibri" panose="020F0502020204030204" pitchFamily="34" charset="0"/>
                              <a:cs typeface="Calibri" panose="020F0502020204030204" pitchFamily="34" charset="0"/>
                            </a:rPr>
                            <a:t>Pm</a:t>
                          </a:r>
                          <a:endParaRPr lang="zh-CN" altLang="en-US" b="1" dirty="0">
                            <a:latin typeface="Calibri" panose="020F0502020204030204" pitchFamily="34" charset="0"/>
                            <a:cs typeface="Calibri" panose="020F0502020204030204" pitchFamily="34" charset="0"/>
                          </a:endParaRPr>
                        </a:p>
                      </a:txBody>
                      <a:tcPr anchor="ctr">
                        <a:solidFill>
                          <a:srgbClr val="E9EBF5"/>
                        </a:solidFill>
                      </a:tcPr>
                    </a:tc>
                    <a:extLst>
                      <a:ext uri="{0D108BD9-81ED-4DB2-BD59-A6C34878D82A}">
                        <a16:rowId xmlns:a16="http://schemas.microsoft.com/office/drawing/2014/main" val="1785413995"/>
                      </a:ext>
                    </a:extLst>
                  </a:tr>
                  <a:tr h="370840">
                    <a:tc vMerge="1">
                      <a:txBody>
                        <a:bodyPr/>
                        <a:lstStyle/>
                        <a:p>
                          <a:endParaRPr lang="zh-CN" altLang="en-US" dirty="0"/>
                        </a:p>
                      </a:txBody>
                      <a:tcPr>
                        <a:solidFill>
                          <a:srgbClr val="4472C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Calibri" panose="020F0502020204030204" pitchFamily="34" charset="0"/>
                              <a:cs typeface="Calibri" panose="020F0502020204030204" pitchFamily="34" charset="0"/>
                            </a:rPr>
                            <a:t>1</a:t>
                          </a:r>
                          <a:endParaRPr lang="zh-CN" altLang="en-US" dirty="0">
                            <a:latin typeface="Calibri" panose="020F0502020204030204" pitchFamily="34" charset="0"/>
                            <a:cs typeface="Calibri" panose="020F0502020204030204" pitchFamily="34" charset="0"/>
                          </a:endParaRPr>
                        </a:p>
                      </a:txBody>
                      <a:tcPr anchor="ctr">
                        <a:solidFill>
                          <a:srgbClr val="E9EBF5"/>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cs typeface="Calibri" panose="020F0502020204030204" pitchFamily="34" charset="0"/>
                                      </a:rPr>
                                    </m:ctrlPr>
                                  </m:sSubPr>
                                  <m:e>
                                    <m:r>
                                      <a:rPr lang="en-US" altLang="zh-CN" b="0" i="1" smtClean="0">
                                        <a:latin typeface="Cambria Math" panose="02040503050406030204" pitchFamily="18" charset="0"/>
                                        <a:cs typeface="Calibri" panose="020F0502020204030204" pitchFamily="34" charset="0"/>
                                      </a:rPr>
                                      <m:t>𝑇</m:t>
                                    </m:r>
                                  </m:e>
                                  <m:sub>
                                    <m:r>
                                      <a:rPr lang="en-US" altLang="zh-CN" b="0" i="1" smtClean="0">
                                        <a:latin typeface="Cambria Math" panose="02040503050406030204" pitchFamily="18" charset="0"/>
                                        <a:cs typeface="Calibri" panose="020F0502020204030204" pitchFamily="34" charset="0"/>
                                      </a:rPr>
                                      <m:t>1</m:t>
                                    </m:r>
                                  </m:sub>
                                </m:sSub>
                              </m:oMath>
                            </m:oMathPara>
                          </a14:m>
                          <a:endParaRPr lang="zh-CN" altLang="en-US" dirty="0">
                            <a:latin typeface="Calibri" panose="020F0502020204030204" pitchFamily="34" charset="0"/>
                            <a:cs typeface="Calibri" panose="020F0502020204030204" pitchFamily="34" charset="0"/>
                          </a:endParaRPr>
                        </a:p>
                      </a:txBody>
                      <a:tcPr anchor="ctr">
                        <a:solidFill>
                          <a:srgbClr val="CFD5EA"/>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cs typeface="Calibri" panose="020F0502020204030204" pitchFamily="34" charset="0"/>
                                      </a:rPr>
                                    </m:ctrlPr>
                                  </m:sSubPr>
                                  <m:e>
                                    <m:r>
                                      <a:rPr lang="en-US" altLang="zh-CN" b="0" i="1" smtClean="0">
                                        <a:latin typeface="Cambria Math" panose="02040503050406030204" pitchFamily="18" charset="0"/>
                                        <a:cs typeface="Calibri" panose="020F0502020204030204" pitchFamily="34" charset="0"/>
                                      </a:rPr>
                                      <m:t>𝐹</m:t>
                                    </m:r>
                                  </m:e>
                                  <m:sub>
                                    <m:r>
                                      <a:rPr lang="en-US" altLang="zh-CN" b="0" i="1" smtClean="0">
                                        <a:latin typeface="Cambria Math" panose="02040503050406030204" pitchFamily="18" charset="0"/>
                                        <a:cs typeface="Calibri" panose="020F0502020204030204" pitchFamily="34" charset="0"/>
                                      </a:rPr>
                                      <m:t>12</m:t>
                                    </m:r>
                                  </m:sub>
                                </m:sSub>
                              </m:oMath>
                            </m:oMathPara>
                          </a14:m>
                          <a:endParaRPr lang="zh-CN" altLang="en-US" dirty="0">
                            <a:latin typeface="Calibri" panose="020F0502020204030204" pitchFamily="34" charset="0"/>
                            <a:cs typeface="Calibri" panose="020F05020202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dirty="0">
                            <a:latin typeface="Calibri" panose="020F0502020204030204" pitchFamily="34" charset="0"/>
                            <a:cs typeface="Calibri" panose="020F0502020204030204" pitchFamily="34"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cs typeface="Calibri" panose="020F0502020204030204" pitchFamily="34" charset="0"/>
                                      </a:rPr>
                                    </m:ctrlPr>
                                  </m:sSubPr>
                                  <m:e>
                                    <m:r>
                                      <a:rPr lang="en-US" altLang="zh-CN" b="0" i="1" smtClean="0">
                                        <a:latin typeface="Cambria Math" panose="02040503050406030204" pitchFamily="18" charset="0"/>
                                        <a:cs typeface="Calibri" panose="020F0502020204030204" pitchFamily="34" charset="0"/>
                                      </a:rPr>
                                      <m:t>𝐹</m:t>
                                    </m:r>
                                  </m:e>
                                  <m:sub>
                                    <m:r>
                                      <a:rPr lang="en-US" altLang="zh-CN" b="0" i="1" smtClean="0">
                                        <a:latin typeface="Cambria Math" panose="02040503050406030204" pitchFamily="18" charset="0"/>
                                        <a:cs typeface="Calibri" panose="020F0502020204030204" pitchFamily="34" charset="0"/>
                                      </a:rPr>
                                      <m:t>1</m:t>
                                    </m:r>
                                    <m:r>
                                      <a:rPr lang="en-US" altLang="zh-CN" b="0" i="1" smtClean="0">
                                        <a:latin typeface="Cambria Math" panose="02040503050406030204" pitchFamily="18" charset="0"/>
                                        <a:cs typeface="Calibri" panose="020F0502020204030204" pitchFamily="34" charset="0"/>
                                      </a:rPr>
                                      <m:t>𝑚</m:t>
                                    </m:r>
                                  </m:sub>
                                </m:sSub>
                              </m:oMath>
                            </m:oMathPara>
                          </a14:m>
                          <a:endParaRPr lang="zh-CN" altLang="en-US"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518573296"/>
                      </a:ext>
                    </a:extLst>
                  </a:tr>
                  <a:tr h="370840">
                    <a:tc vMerge="1">
                      <a:txBody>
                        <a:bodyPr/>
                        <a:lstStyle/>
                        <a:p>
                          <a:endParaRPr lang="zh-CN" altLang="en-US" dirty="0"/>
                        </a:p>
                      </a:txBody>
                      <a:tcPr>
                        <a:solidFill>
                          <a:srgbClr val="4472C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Calibri" panose="020F0502020204030204" pitchFamily="34" charset="0"/>
                              <a:cs typeface="Calibri" panose="020F0502020204030204" pitchFamily="34" charset="0"/>
                            </a:rPr>
                            <a:t>2</a:t>
                          </a:r>
                          <a:endParaRPr lang="zh-CN" altLang="en-US" dirty="0">
                            <a:latin typeface="Calibri" panose="020F0502020204030204" pitchFamily="34" charset="0"/>
                            <a:cs typeface="Calibri" panose="020F0502020204030204" pitchFamily="34" charset="0"/>
                          </a:endParaRPr>
                        </a:p>
                      </a:txBody>
                      <a:tcPr anchor="ctr">
                        <a:solidFill>
                          <a:srgbClr val="E9EBF5"/>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cs typeface="Calibri" panose="020F0502020204030204" pitchFamily="34" charset="0"/>
                                      </a:rPr>
                                    </m:ctrlPr>
                                  </m:sSubPr>
                                  <m:e>
                                    <m:r>
                                      <a:rPr lang="en-US" altLang="zh-CN" b="0" i="1" smtClean="0">
                                        <a:latin typeface="Cambria Math" panose="02040503050406030204" pitchFamily="18" charset="0"/>
                                        <a:cs typeface="Calibri" panose="020F0502020204030204" pitchFamily="34" charset="0"/>
                                      </a:rPr>
                                      <m:t>𝐹</m:t>
                                    </m:r>
                                  </m:e>
                                  <m:sub>
                                    <m:r>
                                      <a:rPr lang="en-US" altLang="zh-CN" b="0" i="1" smtClean="0">
                                        <a:latin typeface="Cambria Math" panose="02040503050406030204" pitchFamily="18" charset="0"/>
                                        <a:cs typeface="Calibri" panose="020F0502020204030204" pitchFamily="34" charset="0"/>
                                      </a:rPr>
                                      <m:t>21</m:t>
                                    </m:r>
                                  </m:sub>
                                </m:sSub>
                              </m:oMath>
                            </m:oMathPara>
                          </a14:m>
                          <a:endParaRPr lang="zh-CN" altLang="en-US" dirty="0">
                            <a:latin typeface="Calibri" panose="020F0502020204030204" pitchFamily="34" charset="0"/>
                            <a:cs typeface="Calibri" panose="020F0502020204030204" pitchFamily="34" charset="0"/>
                          </a:endParaRPr>
                        </a:p>
                      </a:txBody>
                      <a:tcPr anchor="ctr">
                        <a:solidFill>
                          <a:srgbClr val="E9EBF5"/>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cs typeface="Calibri" panose="020F0502020204030204" pitchFamily="34" charset="0"/>
                                      </a:rPr>
                                    </m:ctrlPr>
                                  </m:sSubPr>
                                  <m:e>
                                    <m:r>
                                      <a:rPr lang="en-US" altLang="zh-CN" b="0" i="1" smtClean="0">
                                        <a:latin typeface="Cambria Math" panose="02040503050406030204" pitchFamily="18" charset="0"/>
                                        <a:cs typeface="Calibri" panose="020F0502020204030204" pitchFamily="34" charset="0"/>
                                      </a:rPr>
                                      <m:t>𝑇</m:t>
                                    </m:r>
                                  </m:e>
                                  <m:sub>
                                    <m:r>
                                      <a:rPr lang="en-US" altLang="zh-CN" b="0" i="1" smtClean="0">
                                        <a:latin typeface="Cambria Math" panose="02040503050406030204" pitchFamily="18" charset="0"/>
                                        <a:cs typeface="Calibri" panose="020F0502020204030204" pitchFamily="34" charset="0"/>
                                      </a:rPr>
                                      <m:t>2</m:t>
                                    </m:r>
                                  </m:sub>
                                </m:sSub>
                              </m:oMath>
                            </m:oMathPara>
                          </a14:m>
                          <a:endParaRPr lang="zh-CN" altLang="en-US" dirty="0">
                            <a:latin typeface="Calibri" panose="020F0502020204030204" pitchFamily="34" charset="0"/>
                            <a:cs typeface="Calibri" panose="020F05020202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dirty="0">
                            <a:latin typeface="Calibri" panose="020F0502020204030204" pitchFamily="34" charset="0"/>
                            <a:cs typeface="Calibri" panose="020F0502020204030204" pitchFamily="34" charset="0"/>
                          </a:endParaRPr>
                        </a:p>
                      </a:txBody>
                      <a:tcPr anchor="ctr">
                        <a:solidFill>
                          <a:srgbClr val="E9EBF5"/>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cs typeface="Calibri" panose="020F0502020204030204" pitchFamily="34" charset="0"/>
                                      </a:rPr>
                                    </m:ctrlPr>
                                  </m:sSubPr>
                                  <m:e>
                                    <m:r>
                                      <a:rPr lang="en-US" altLang="zh-CN" b="0" i="1" smtClean="0">
                                        <a:latin typeface="Cambria Math" panose="02040503050406030204" pitchFamily="18" charset="0"/>
                                        <a:cs typeface="Calibri" panose="020F0502020204030204" pitchFamily="34" charset="0"/>
                                      </a:rPr>
                                      <m:t>𝐹</m:t>
                                    </m:r>
                                  </m:e>
                                  <m:sub>
                                    <m:r>
                                      <a:rPr lang="en-US" altLang="zh-CN" b="0" i="1" smtClean="0">
                                        <a:latin typeface="Cambria Math" panose="02040503050406030204" pitchFamily="18" charset="0"/>
                                        <a:cs typeface="Calibri" panose="020F0502020204030204" pitchFamily="34" charset="0"/>
                                      </a:rPr>
                                      <m:t>2</m:t>
                                    </m:r>
                                    <m:r>
                                      <a:rPr lang="en-US" altLang="zh-CN" b="0" i="1" smtClean="0">
                                        <a:latin typeface="Cambria Math" panose="02040503050406030204" pitchFamily="18" charset="0"/>
                                        <a:cs typeface="Calibri" panose="020F0502020204030204" pitchFamily="34" charset="0"/>
                                      </a:rPr>
                                      <m:t>𝑚</m:t>
                                    </m:r>
                                  </m:sub>
                                </m:sSub>
                              </m:oMath>
                            </m:oMathPara>
                          </a14:m>
                          <a:endParaRPr lang="zh-CN" altLang="en-US" dirty="0">
                            <a:latin typeface="Calibri" panose="020F0502020204030204" pitchFamily="34" charset="0"/>
                            <a:cs typeface="Calibri" panose="020F0502020204030204" pitchFamily="34" charset="0"/>
                          </a:endParaRPr>
                        </a:p>
                      </a:txBody>
                      <a:tcPr anchor="ctr">
                        <a:solidFill>
                          <a:srgbClr val="E9EBF5"/>
                        </a:solidFill>
                      </a:tcPr>
                    </a:tc>
                    <a:extLst>
                      <a:ext uri="{0D108BD9-81ED-4DB2-BD59-A6C34878D82A}">
                        <a16:rowId xmlns:a16="http://schemas.microsoft.com/office/drawing/2014/main" val="3663771455"/>
                      </a:ext>
                    </a:extLst>
                  </a:tr>
                  <a:tr h="370840">
                    <a:tc vMerge="1">
                      <a:txBody>
                        <a:bodyPr/>
                        <a:lstStyle/>
                        <a:p>
                          <a:endParaRPr lang="zh-CN" altLang="en-US" dirty="0"/>
                        </a:p>
                      </a:txBody>
                      <a:tcPr>
                        <a:solidFill>
                          <a:srgbClr val="4472C4"/>
                        </a:solidFill>
                      </a:tcPr>
                    </a:tc>
                    <a:tc>
                      <a:txBody>
                        <a:bodyPr/>
                        <a:lstStyle/>
                        <a:p>
                          <a:pPr algn="ct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dirty="0">
                            <a:latin typeface="Calibri" panose="020F0502020204030204" pitchFamily="34" charset="0"/>
                            <a:cs typeface="Calibri" panose="020F05020202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dirty="0">
                            <a:latin typeface="Calibri" panose="020F0502020204030204" pitchFamily="34" charset="0"/>
                            <a:cs typeface="Calibri" panose="020F05020202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dirty="0">
                            <a:latin typeface="Calibri" panose="020F0502020204030204" pitchFamily="34" charset="0"/>
                            <a:cs typeface="Calibri" panose="020F0502020204030204" pitchFamily="34"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cs typeface="Calibri" panose="020F0502020204030204" pitchFamily="34" charset="0"/>
                                  </a:rPr>
                                  <m:t>⋱</m:t>
                                </m:r>
                              </m:oMath>
                            </m:oMathPara>
                          </a14:m>
                          <a:endParaRPr lang="zh-CN" altLang="en-US" dirty="0">
                            <a:latin typeface="Calibri" panose="020F0502020204030204" pitchFamily="34" charset="0"/>
                            <a:cs typeface="Calibri" panose="020F0502020204030204" pitchFamily="34" charset="0"/>
                          </a:endParaRPr>
                        </a:p>
                      </a:txBody>
                      <a:tcPr anchor="ctr">
                        <a:solidFill>
                          <a:srgbClr val="CF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616048462"/>
                      </a:ext>
                    </a:extLst>
                  </a:tr>
                  <a:tr h="370840">
                    <a:tc vMerge="1">
                      <a:txBody>
                        <a:bodyPr/>
                        <a:lstStyle/>
                        <a:p>
                          <a:endParaRPr lang="zh-CN" altLang="en-US" dirty="0"/>
                        </a:p>
                      </a:txBody>
                      <a:tcPr>
                        <a:solidFill>
                          <a:srgbClr val="4472C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Calibri" panose="020F0502020204030204" pitchFamily="34" charset="0"/>
                              <a:cs typeface="Calibri" panose="020F0502020204030204" pitchFamily="34" charset="0"/>
                            </a:rPr>
                            <a:t>m</a:t>
                          </a:r>
                          <a:endParaRPr lang="zh-CN" altLang="en-US" dirty="0">
                            <a:latin typeface="Calibri" panose="020F0502020204030204" pitchFamily="34" charset="0"/>
                            <a:cs typeface="Calibri" panose="020F0502020204030204" pitchFamily="34" charset="0"/>
                          </a:endParaRPr>
                        </a:p>
                      </a:txBody>
                      <a:tcPr anchor="ctr">
                        <a:solidFill>
                          <a:srgbClr val="E9EBF5"/>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cs typeface="Calibri" panose="020F0502020204030204" pitchFamily="34" charset="0"/>
                                      </a:rPr>
                                    </m:ctrlPr>
                                  </m:sSubPr>
                                  <m:e>
                                    <m:r>
                                      <a:rPr lang="en-US" altLang="zh-CN" b="0" i="1" smtClean="0">
                                        <a:latin typeface="Cambria Math" panose="02040503050406030204" pitchFamily="18" charset="0"/>
                                        <a:cs typeface="Calibri" panose="020F0502020204030204" pitchFamily="34" charset="0"/>
                                      </a:rPr>
                                      <m:t>𝐹</m:t>
                                    </m:r>
                                  </m:e>
                                  <m:sub>
                                    <m:r>
                                      <a:rPr lang="en-US" altLang="zh-CN" b="0" i="1" smtClean="0">
                                        <a:latin typeface="Cambria Math" panose="02040503050406030204" pitchFamily="18" charset="0"/>
                                        <a:cs typeface="Calibri" panose="020F0502020204030204" pitchFamily="34" charset="0"/>
                                      </a:rPr>
                                      <m:t>𝑚</m:t>
                                    </m:r>
                                    <m:r>
                                      <a:rPr lang="en-US" altLang="zh-CN" b="0" i="1" smtClean="0">
                                        <a:latin typeface="Cambria Math" panose="02040503050406030204" pitchFamily="18" charset="0"/>
                                        <a:cs typeface="Calibri" panose="020F0502020204030204" pitchFamily="34" charset="0"/>
                                      </a:rPr>
                                      <m:t>1</m:t>
                                    </m:r>
                                  </m:sub>
                                </m:sSub>
                              </m:oMath>
                            </m:oMathPara>
                          </a14:m>
                          <a:endParaRPr lang="zh-CN" altLang="en-US" dirty="0">
                            <a:latin typeface="Calibri" panose="020F0502020204030204" pitchFamily="34" charset="0"/>
                            <a:cs typeface="Calibri" panose="020F0502020204030204" pitchFamily="34" charset="0"/>
                          </a:endParaRPr>
                        </a:p>
                      </a:txBody>
                      <a:tcPr anchor="ctr">
                        <a:solidFill>
                          <a:srgbClr val="E9EBF5"/>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cs typeface="Calibri" panose="020F0502020204030204" pitchFamily="34" charset="0"/>
                                      </a:rPr>
                                    </m:ctrlPr>
                                  </m:sSubPr>
                                  <m:e>
                                    <m:r>
                                      <a:rPr lang="en-US" altLang="zh-CN" b="0" i="1" smtClean="0">
                                        <a:latin typeface="Cambria Math" panose="02040503050406030204" pitchFamily="18" charset="0"/>
                                        <a:cs typeface="Calibri" panose="020F0502020204030204" pitchFamily="34" charset="0"/>
                                      </a:rPr>
                                      <m:t>𝐹</m:t>
                                    </m:r>
                                  </m:e>
                                  <m:sub>
                                    <m:r>
                                      <a:rPr lang="en-US" altLang="zh-CN" b="0" i="1" smtClean="0">
                                        <a:latin typeface="Cambria Math" panose="02040503050406030204" pitchFamily="18" charset="0"/>
                                        <a:cs typeface="Calibri" panose="020F0502020204030204" pitchFamily="34" charset="0"/>
                                      </a:rPr>
                                      <m:t>𝑚</m:t>
                                    </m:r>
                                    <m:r>
                                      <a:rPr lang="en-US" altLang="zh-CN" b="0" i="1" smtClean="0">
                                        <a:latin typeface="Cambria Math" panose="02040503050406030204" pitchFamily="18" charset="0"/>
                                        <a:cs typeface="Calibri" panose="020F0502020204030204" pitchFamily="34" charset="0"/>
                                      </a:rPr>
                                      <m:t>2</m:t>
                                    </m:r>
                                  </m:sub>
                                </m:sSub>
                              </m:oMath>
                            </m:oMathPara>
                          </a14:m>
                          <a:endParaRPr lang="zh-CN" altLang="en-US" dirty="0">
                            <a:latin typeface="Calibri" panose="020F0502020204030204" pitchFamily="34" charset="0"/>
                            <a:cs typeface="Calibri" panose="020F0502020204030204" pitchFamily="34" charset="0"/>
                          </a:endParaRPr>
                        </a:p>
                      </a:txBody>
                      <a:tcPr anchor="ctr">
                        <a:solidFill>
                          <a:srgbClr val="E9EBF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dirty="0">
                            <a:latin typeface="Calibri" panose="020F0502020204030204" pitchFamily="34" charset="0"/>
                            <a:cs typeface="Calibri" panose="020F0502020204030204" pitchFamily="34" charset="0"/>
                          </a:endParaRPr>
                        </a:p>
                      </a:txBody>
                      <a:tcPr anchor="ctr">
                        <a:solidFill>
                          <a:srgbClr val="E9EBF5"/>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cs typeface="Calibri" panose="020F0502020204030204" pitchFamily="34" charset="0"/>
                                      </a:rPr>
                                    </m:ctrlPr>
                                  </m:sSubPr>
                                  <m:e>
                                    <m:r>
                                      <a:rPr lang="en-US" altLang="zh-CN" b="0" i="1" smtClean="0">
                                        <a:latin typeface="Cambria Math" panose="02040503050406030204" pitchFamily="18" charset="0"/>
                                        <a:cs typeface="Calibri" panose="020F0502020204030204" pitchFamily="34" charset="0"/>
                                      </a:rPr>
                                      <m:t>𝑇</m:t>
                                    </m:r>
                                  </m:e>
                                  <m:sub>
                                    <m:r>
                                      <a:rPr lang="en-US" altLang="zh-CN" b="0" i="1" smtClean="0">
                                        <a:latin typeface="Cambria Math" panose="02040503050406030204" pitchFamily="18" charset="0"/>
                                        <a:cs typeface="Calibri" panose="020F0502020204030204" pitchFamily="34" charset="0"/>
                                      </a:rPr>
                                      <m:t>𝑚</m:t>
                                    </m:r>
                                  </m:sub>
                                </m:sSub>
                              </m:oMath>
                            </m:oMathPara>
                          </a14:m>
                          <a:endParaRPr lang="zh-CN" altLang="en-US"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999908649"/>
                      </a:ext>
                    </a:extLst>
                  </a:tr>
                </a:tbl>
              </a:graphicData>
            </a:graphic>
          </p:graphicFrame>
        </mc:Choice>
        <mc:Fallback xmlns="">
          <p:graphicFrame>
            <p:nvGraphicFramePr>
              <p:cNvPr id="3" name="表格 7">
                <a:extLst>
                  <a:ext uri="{FF2B5EF4-FFF2-40B4-BE49-F238E27FC236}">
                    <a16:creationId xmlns:a16="http://schemas.microsoft.com/office/drawing/2014/main" id="{D53332FA-156D-7ACD-8201-2B85256A3FC1}"/>
                  </a:ext>
                </a:extLst>
              </p:cNvPr>
              <p:cNvGraphicFramePr>
                <a:graphicFrameLocks noGrp="1"/>
              </p:cNvGraphicFramePr>
              <p:nvPr>
                <p:extLst>
                  <p:ext uri="{D42A27DB-BD31-4B8C-83A1-F6EECF244321}">
                    <p14:modId xmlns:p14="http://schemas.microsoft.com/office/powerpoint/2010/main" val="3190718859"/>
                  </p:ext>
                </p:extLst>
              </p:nvPr>
            </p:nvGraphicFramePr>
            <p:xfrm>
              <a:off x="1996140" y="3342720"/>
              <a:ext cx="8128002" cy="222504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196314042"/>
                        </a:ext>
                      </a:extLst>
                    </a:gridCol>
                    <a:gridCol w="1354667">
                      <a:extLst>
                        <a:ext uri="{9D8B030D-6E8A-4147-A177-3AD203B41FA5}">
                          <a16:colId xmlns:a16="http://schemas.microsoft.com/office/drawing/2014/main" val="2416474579"/>
                        </a:ext>
                      </a:extLst>
                    </a:gridCol>
                    <a:gridCol w="1354667">
                      <a:extLst>
                        <a:ext uri="{9D8B030D-6E8A-4147-A177-3AD203B41FA5}">
                          <a16:colId xmlns:a16="http://schemas.microsoft.com/office/drawing/2014/main" val="3513741686"/>
                        </a:ext>
                      </a:extLst>
                    </a:gridCol>
                    <a:gridCol w="1354667">
                      <a:extLst>
                        <a:ext uri="{9D8B030D-6E8A-4147-A177-3AD203B41FA5}">
                          <a16:colId xmlns:a16="http://schemas.microsoft.com/office/drawing/2014/main" val="2378923963"/>
                        </a:ext>
                      </a:extLst>
                    </a:gridCol>
                    <a:gridCol w="1354667">
                      <a:extLst>
                        <a:ext uri="{9D8B030D-6E8A-4147-A177-3AD203B41FA5}">
                          <a16:colId xmlns:a16="http://schemas.microsoft.com/office/drawing/2014/main" val="271314530"/>
                        </a:ext>
                      </a:extLst>
                    </a:gridCol>
                    <a:gridCol w="1354667">
                      <a:extLst>
                        <a:ext uri="{9D8B030D-6E8A-4147-A177-3AD203B41FA5}">
                          <a16:colId xmlns:a16="http://schemas.microsoft.com/office/drawing/2014/main" val="1105007038"/>
                        </a:ext>
                      </a:extLst>
                    </a:gridCol>
                  </a:tblGrid>
                  <a:tr h="370840">
                    <a:tc>
                      <a:txBody>
                        <a:bodyPr/>
                        <a:lstStyle/>
                        <a:p>
                          <a:endParaRPr lang="zh-CN" altLang="en-US" dirty="0">
                            <a:solidFill>
                              <a:srgbClr val="4472C4"/>
                            </a:solidFill>
                          </a:endParaRPr>
                        </a:p>
                      </a:txBody>
                      <a:tcPr anchor="ctr"/>
                    </a:tc>
                    <a:tc gridSpan="5">
                      <a:txBody>
                        <a:bodyPr/>
                        <a:lstStyle/>
                        <a:p>
                          <a:pPr algn="ctr"/>
                          <a:r>
                            <a:rPr lang="en-US" altLang="zh-CN" dirty="0"/>
                            <a:t>Prediction Condition</a:t>
                          </a:r>
                          <a:endParaRPr lang="zh-CN" altLang="en-US" dirty="0"/>
                        </a:p>
                      </a:txBody>
                      <a:tcPr anchor="ctr"/>
                    </a:tc>
                    <a:tc hMerge="1">
                      <a:txBody>
                        <a:bodyPr/>
                        <a:lstStyle/>
                        <a:p>
                          <a:endParaRPr lang="zh-CN" altLang="en-US" dirty="0"/>
                        </a:p>
                      </a:txBody>
                      <a:tcPr anchor="ctr"/>
                    </a:tc>
                    <a:tc hMerge="1">
                      <a:txBody>
                        <a:bodyPr/>
                        <a:lstStyle/>
                        <a:p>
                          <a:endParaRPr lang="zh-CN" altLang="en-US" dirty="0"/>
                        </a:p>
                      </a:txBody>
                      <a:tcPr anchor="ctr"/>
                    </a:tc>
                    <a:tc hMerge="1">
                      <a:txBody>
                        <a:bodyPr/>
                        <a:lstStyle/>
                        <a:p>
                          <a:endParaRPr lang="zh-CN" altLang="en-US" dirty="0"/>
                        </a:p>
                      </a:txBody>
                      <a:tcPr anchor="ctr"/>
                    </a:tc>
                    <a:tc hMerge="1">
                      <a:txBody>
                        <a:bodyPr/>
                        <a:lstStyle/>
                        <a:p>
                          <a:endParaRPr lang="zh-CN" altLang="en-US" dirty="0"/>
                        </a:p>
                      </a:txBody>
                      <a:tcPr anchor="ctr"/>
                    </a:tc>
                    <a:extLst>
                      <a:ext uri="{0D108BD9-81ED-4DB2-BD59-A6C34878D82A}">
                        <a16:rowId xmlns:a16="http://schemas.microsoft.com/office/drawing/2014/main" val="1109224924"/>
                      </a:ext>
                    </a:extLst>
                  </a:tr>
                  <a:tr h="370840">
                    <a:tc rowSpan="5">
                      <a:txBody>
                        <a:bodyPr/>
                        <a:lstStyle/>
                        <a:p>
                          <a:pPr algn="ctr"/>
                          <a:r>
                            <a:rPr lang="en-US" altLang="zh-CN" sz="2000" b="1" dirty="0">
                              <a:solidFill>
                                <a:schemeClr val="bg1"/>
                              </a:solidFill>
                              <a:latin typeface="Calibri" panose="020F0502020204030204" pitchFamily="34" charset="0"/>
                              <a:cs typeface="Calibri" panose="020F0502020204030204" pitchFamily="34" charset="0"/>
                            </a:rPr>
                            <a:t>Actual Condition</a:t>
                          </a:r>
                          <a:endParaRPr lang="zh-CN" altLang="en-US" sz="2000" b="1" dirty="0">
                            <a:solidFill>
                              <a:schemeClr val="bg1"/>
                            </a:solidFill>
                            <a:latin typeface="Calibri" panose="020F0502020204030204" pitchFamily="34" charset="0"/>
                            <a:cs typeface="Calibri" panose="020F0502020204030204" pitchFamily="34" charset="0"/>
                          </a:endParaRPr>
                        </a:p>
                      </a:txBody>
                      <a:tcPr anchor="ctr">
                        <a:solidFill>
                          <a:srgbClr val="4472C4"/>
                        </a:solidFill>
                      </a:tcPr>
                    </a:tc>
                    <a:tc>
                      <a:txBody>
                        <a:bodyPr/>
                        <a:lstStyle/>
                        <a:p>
                          <a:pPr algn="ctr"/>
                          <a:endParaRPr lang="zh-CN" altLang="en-US" dirty="0">
                            <a:latin typeface="Calibri" panose="020F0502020204030204" pitchFamily="34" charset="0"/>
                            <a:cs typeface="Calibri" panose="020F0502020204030204" pitchFamily="34" charset="0"/>
                          </a:endParaRPr>
                        </a:p>
                      </a:txBody>
                      <a:tcPr anchor="ctr">
                        <a:solidFill>
                          <a:srgbClr val="E9EBF5"/>
                        </a:solidFill>
                      </a:tcPr>
                    </a:tc>
                    <a:tc>
                      <a:txBody>
                        <a:bodyPr/>
                        <a:lstStyle/>
                        <a:p>
                          <a:pPr algn="ctr"/>
                          <a:r>
                            <a:rPr lang="en-US" altLang="zh-CN" b="1" dirty="0">
                              <a:latin typeface="Calibri" panose="020F0502020204030204" pitchFamily="34" charset="0"/>
                              <a:cs typeface="Calibri" panose="020F0502020204030204" pitchFamily="34" charset="0"/>
                            </a:rPr>
                            <a:t>P1</a:t>
                          </a:r>
                          <a:endParaRPr lang="zh-CN" altLang="en-US" b="1" dirty="0">
                            <a:latin typeface="Calibri" panose="020F0502020204030204" pitchFamily="34" charset="0"/>
                            <a:cs typeface="Calibri" panose="020F0502020204030204" pitchFamily="34" charset="0"/>
                          </a:endParaRPr>
                        </a:p>
                      </a:txBody>
                      <a:tcPr anchor="ctr">
                        <a:solidFill>
                          <a:srgbClr val="E9EBF5"/>
                        </a:solidFill>
                      </a:tcPr>
                    </a:tc>
                    <a:tc>
                      <a:txBody>
                        <a:bodyPr/>
                        <a:lstStyle/>
                        <a:p>
                          <a:pPr algn="ctr"/>
                          <a:r>
                            <a:rPr lang="en-US" altLang="zh-CN" b="1" dirty="0">
                              <a:latin typeface="Calibri" panose="020F0502020204030204" pitchFamily="34" charset="0"/>
                              <a:cs typeface="Calibri" panose="020F0502020204030204" pitchFamily="34" charset="0"/>
                            </a:rPr>
                            <a:t>P2</a:t>
                          </a:r>
                          <a:endParaRPr lang="zh-CN" altLang="en-US" b="1" dirty="0">
                            <a:latin typeface="Calibri" panose="020F0502020204030204" pitchFamily="34" charset="0"/>
                            <a:cs typeface="Calibri" panose="020F0502020204030204" pitchFamily="34" charset="0"/>
                          </a:endParaRPr>
                        </a:p>
                      </a:txBody>
                      <a:tcPr anchor="ctr">
                        <a:solidFill>
                          <a:srgbClr val="E9EBF5"/>
                        </a:solidFill>
                      </a:tcPr>
                    </a:tc>
                    <a:tc>
                      <a:txBody>
                        <a:bodyPr/>
                        <a:lstStyle/>
                        <a:p>
                          <a:endParaRPr lang="zh-CN"/>
                        </a:p>
                      </a:txBody>
                      <a:tcPr anchor="ctr">
                        <a:blipFill>
                          <a:blip r:embed="rId3"/>
                          <a:stretch>
                            <a:fillRect l="-399103" t="-108197" r="-101345" b="-424590"/>
                          </a:stretch>
                        </a:blipFill>
                      </a:tcPr>
                    </a:tc>
                    <a:tc>
                      <a:txBody>
                        <a:bodyPr/>
                        <a:lstStyle/>
                        <a:p>
                          <a:pPr algn="ctr"/>
                          <a:r>
                            <a:rPr lang="en-US" altLang="zh-CN" b="1" dirty="0">
                              <a:latin typeface="Calibri" panose="020F0502020204030204" pitchFamily="34" charset="0"/>
                              <a:cs typeface="Calibri" panose="020F0502020204030204" pitchFamily="34" charset="0"/>
                            </a:rPr>
                            <a:t>Pm</a:t>
                          </a:r>
                          <a:endParaRPr lang="zh-CN" altLang="en-US" b="1" dirty="0">
                            <a:latin typeface="Calibri" panose="020F0502020204030204" pitchFamily="34" charset="0"/>
                            <a:cs typeface="Calibri" panose="020F0502020204030204" pitchFamily="34" charset="0"/>
                          </a:endParaRPr>
                        </a:p>
                      </a:txBody>
                      <a:tcPr anchor="ctr">
                        <a:solidFill>
                          <a:srgbClr val="E9EBF5"/>
                        </a:solidFill>
                      </a:tcPr>
                    </a:tc>
                    <a:extLst>
                      <a:ext uri="{0D108BD9-81ED-4DB2-BD59-A6C34878D82A}">
                        <a16:rowId xmlns:a16="http://schemas.microsoft.com/office/drawing/2014/main" val="1785413995"/>
                      </a:ext>
                    </a:extLst>
                  </a:tr>
                  <a:tr h="370840">
                    <a:tc vMerge="1">
                      <a:txBody>
                        <a:bodyPr/>
                        <a:lstStyle/>
                        <a:p>
                          <a:endParaRPr lang="zh-CN" altLang="en-US" dirty="0"/>
                        </a:p>
                      </a:txBody>
                      <a:tcPr>
                        <a:solidFill>
                          <a:srgbClr val="4472C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Calibri" panose="020F0502020204030204" pitchFamily="34" charset="0"/>
                              <a:cs typeface="Calibri" panose="020F0502020204030204" pitchFamily="34" charset="0"/>
                            </a:rPr>
                            <a:t>1</a:t>
                          </a:r>
                          <a:endParaRPr lang="zh-CN" altLang="en-US" dirty="0">
                            <a:latin typeface="Calibri" panose="020F0502020204030204" pitchFamily="34" charset="0"/>
                            <a:cs typeface="Calibri" panose="020F0502020204030204" pitchFamily="34" charset="0"/>
                          </a:endParaRPr>
                        </a:p>
                      </a:txBody>
                      <a:tcPr anchor="ctr">
                        <a:solidFill>
                          <a:srgbClr val="E9EBF5"/>
                        </a:solidFill>
                      </a:tcPr>
                    </a:tc>
                    <a:tc>
                      <a:txBody>
                        <a:bodyPr/>
                        <a:lstStyle/>
                        <a:p>
                          <a:endParaRPr lang="zh-CN"/>
                        </a:p>
                      </a:txBody>
                      <a:tcPr anchor="ctr">
                        <a:blipFill>
                          <a:blip r:embed="rId3"/>
                          <a:stretch>
                            <a:fillRect l="-200901" t="-208197" r="-302252" b="-324590"/>
                          </a:stretch>
                        </a:blipFill>
                      </a:tcPr>
                    </a:tc>
                    <a:tc>
                      <a:txBody>
                        <a:bodyPr/>
                        <a:lstStyle/>
                        <a:p>
                          <a:endParaRPr lang="zh-CN"/>
                        </a:p>
                      </a:txBody>
                      <a:tcPr anchor="ctr">
                        <a:blipFill>
                          <a:blip r:embed="rId3"/>
                          <a:stretch>
                            <a:fillRect l="-300901" t="-208197" r="-202252" b="-324590"/>
                          </a:stretch>
                        </a:blipFill>
                      </a:tcPr>
                    </a:tc>
                    <a:tc>
                      <a:txBody>
                        <a:bodyPr/>
                        <a:lstStyle/>
                        <a:p>
                          <a:endParaRPr lang="zh-CN"/>
                        </a:p>
                      </a:txBody>
                      <a:tcPr anchor="ctr">
                        <a:blipFill>
                          <a:blip r:embed="rId3"/>
                          <a:stretch>
                            <a:fillRect l="-399103" t="-208197" r="-101345" b="-324590"/>
                          </a:stretch>
                        </a:blipFill>
                      </a:tcPr>
                    </a:tc>
                    <a:tc>
                      <a:txBody>
                        <a:bodyPr/>
                        <a:lstStyle/>
                        <a:p>
                          <a:endParaRPr lang="zh-CN"/>
                        </a:p>
                      </a:txBody>
                      <a:tcPr anchor="ctr">
                        <a:blipFill>
                          <a:blip r:embed="rId3"/>
                          <a:stretch>
                            <a:fillRect l="-501351" t="-208197" r="-1802" b="-324590"/>
                          </a:stretch>
                        </a:blipFill>
                      </a:tcPr>
                    </a:tc>
                    <a:extLst>
                      <a:ext uri="{0D108BD9-81ED-4DB2-BD59-A6C34878D82A}">
                        <a16:rowId xmlns:a16="http://schemas.microsoft.com/office/drawing/2014/main" val="1518573296"/>
                      </a:ext>
                    </a:extLst>
                  </a:tr>
                  <a:tr h="370840">
                    <a:tc vMerge="1">
                      <a:txBody>
                        <a:bodyPr/>
                        <a:lstStyle/>
                        <a:p>
                          <a:endParaRPr lang="zh-CN" altLang="en-US" dirty="0"/>
                        </a:p>
                      </a:txBody>
                      <a:tcPr>
                        <a:solidFill>
                          <a:srgbClr val="4472C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Calibri" panose="020F0502020204030204" pitchFamily="34" charset="0"/>
                              <a:cs typeface="Calibri" panose="020F0502020204030204" pitchFamily="34" charset="0"/>
                            </a:rPr>
                            <a:t>2</a:t>
                          </a:r>
                          <a:endParaRPr lang="zh-CN" altLang="en-US" dirty="0">
                            <a:latin typeface="Calibri" panose="020F0502020204030204" pitchFamily="34" charset="0"/>
                            <a:cs typeface="Calibri" panose="020F0502020204030204" pitchFamily="34" charset="0"/>
                          </a:endParaRPr>
                        </a:p>
                      </a:txBody>
                      <a:tcPr anchor="ctr">
                        <a:solidFill>
                          <a:srgbClr val="E9EBF5"/>
                        </a:solidFill>
                      </a:tcPr>
                    </a:tc>
                    <a:tc>
                      <a:txBody>
                        <a:bodyPr/>
                        <a:lstStyle/>
                        <a:p>
                          <a:endParaRPr lang="zh-CN"/>
                        </a:p>
                      </a:txBody>
                      <a:tcPr anchor="ctr">
                        <a:blipFill>
                          <a:blip r:embed="rId3"/>
                          <a:stretch>
                            <a:fillRect l="-200901" t="-308197" r="-302252" b="-224590"/>
                          </a:stretch>
                        </a:blipFill>
                      </a:tcPr>
                    </a:tc>
                    <a:tc>
                      <a:txBody>
                        <a:bodyPr/>
                        <a:lstStyle/>
                        <a:p>
                          <a:endParaRPr lang="zh-CN"/>
                        </a:p>
                      </a:txBody>
                      <a:tcPr anchor="ctr">
                        <a:blipFill>
                          <a:blip r:embed="rId3"/>
                          <a:stretch>
                            <a:fillRect l="-300901" t="-308197" r="-202252" b="-224590"/>
                          </a:stretch>
                        </a:blipFill>
                      </a:tcPr>
                    </a:tc>
                    <a:tc>
                      <a:txBody>
                        <a:bodyPr/>
                        <a:lstStyle/>
                        <a:p>
                          <a:endParaRPr lang="zh-CN"/>
                        </a:p>
                      </a:txBody>
                      <a:tcPr anchor="ctr">
                        <a:blipFill>
                          <a:blip r:embed="rId3"/>
                          <a:stretch>
                            <a:fillRect l="-399103" t="-308197" r="-101345" b="-224590"/>
                          </a:stretch>
                        </a:blipFill>
                      </a:tcPr>
                    </a:tc>
                    <a:tc>
                      <a:txBody>
                        <a:bodyPr/>
                        <a:lstStyle/>
                        <a:p>
                          <a:endParaRPr lang="zh-CN"/>
                        </a:p>
                      </a:txBody>
                      <a:tcPr anchor="ctr">
                        <a:blipFill>
                          <a:blip r:embed="rId3"/>
                          <a:stretch>
                            <a:fillRect l="-501351" t="-308197" r="-1802" b="-224590"/>
                          </a:stretch>
                        </a:blipFill>
                      </a:tcPr>
                    </a:tc>
                    <a:extLst>
                      <a:ext uri="{0D108BD9-81ED-4DB2-BD59-A6C34878D82A}">
                        <a16:rowId xmlns:a16="http://schemas.microsoft.com/office/drawing/2014/main" val="3663771455"/>
                      </a:ext>
                    </a:extLst>
                  </a:tr>
                  <a:tr h="370840">
                    <a:tc vMerge="1">
                      <a:txBody>
                        <a:bodyPr/>
                        <a:lstStyle/>
                        <a:p>
                          <a:endParaRPr lang="zh-CN" altLang="en-US" dirty="0"/>
                        </a:p>
                      </a:txBody>
                      <a:tcPr>
                        <a:solidFill>
                          <a:srgbClr val="4472C4"/>
                        </a:solidFill>
                      </a:tcPr>
                    </a:tc>
                    <a:tc>
                      <a:txBody>
                        <a:bodyPr/>
                        <a:lstStyle/>
                        <a:p>
                          <a:endParaRPr lang="zh-CN"/>
                        </a:p>
                      </a:txBody>
                      <a:tcPr anchor="ctr">
                        <a:blipFill>
                          <a:blip r:embed="rId3"/>
                          <a:stretch>
                            <a:fillRect l="-100000" t="-408197" r="-400448" b="-124590"/>
                          </a:stretch>
                        </a:blipFill>
                      </a:tcPr>
                    </a:tc>
                    <a:tc>
                      <a:txBody>
                        <a:bodyPr/>
                        <a:lstStyle/>
                        <a:p>
                          <a:endParaRPr lang="zh-CN"/>
                        </a:p>
                      </a:txBody>
                      <a:tcPr anchor="ctr">
                        <a:blipFill>
                          <a:blip r:embed="rId3"/>
                          <a:stretch>
                            <a:fillRect l="-200901" t="-408197" r="-302252" b="-124590"/>
                          </a:stretch>
                        </a:blipFill>
                      </a:tcPr>
                    </a:tc>
                    <a:tc>
                      <a:txBody>
                        <a:bodyPr/>
                        <a:lstStyle/>
                        <a:p>
                          <a:endParaRPr lang="zh-CN"/>
                        </a:p>
                      </a:txBody>
                      <a:tcPr anchor="ctr">
                        <a:blipFill>
                          <a:blip r:embed="rId3"/>
                          <a:stretch>
                            <a:fillRect l="-300901" t="-408197" r="-202252" b="-124590"/>
                          </a:stretch>
                        </a:blipFill>
                      </a:tcPr>
                    </a:tc>
                    <a:tc>
                      <a:txBody>
                        <a:bodyPr/>
                        <a:lstStyle/>
                        <a:p>
                          <a:endParaRPr lang="zh-CN"/>
                        </a:p>
                      </a:txBody>
                      <a:tcPr anchor="ctr">
                        <a:blipFill>
                          <a:blip r:embed="rId3"/>
                          <a:stretch>
                            <a:fillRect l="-399103" t="-408197" r="-101345" b="-124590"/>
                          </a:stretch>
                        </a:blipFill>
                      </a:tcPr>
                    </a:tc>
                    <a:tc>
                      <a:txBody>
                        <a:bodyPr/>
                        <a:lstStyle/>
                        <a:p>
                          <a:endParaRPr lang="zh-CN"/>
                        </a:p>
                      </a:txBody>
                      <a:tcPr anchor="ctr">
                        <a:blipFill>
                          <a:blip r:embed="rId3"/>
                          <a:stretch>
                            <a:fillRect l="-501351" t="-408197" r="-1802" b="-124590"/>
                          </a:stretch>
                        </a:blipFill>
                      </a:tcPr>
                    </a:tc>
                    <a:extLst>
                      <a:ext uri="{0D108BD9-81ED-4DB2-BD59-A6C34878D82A}">
                        <a16:rowId xmlns:a16="http://schemas.microsoft.com/office/drawing/2014/main" val="616048462"/>
                      </a:ext>
                    </a:extLst>
                  </a:tr>
                  <a:tr h="370840">
                    <a:tc vMerge="1">
                      <a:txBody>
                        <a:bodyPr/>
                        <a:lstStyle/>
                        <a:p>
                          <a:endParaRPr lang="zh-CN" altLang="en-US" dirty="0"/>
                        </a:p>
                      </a:txBody>
                      <a:tcPr>
                        <a:solidFill>
                          <a:srgbClr val="4472C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Calibri" panose="020F0502020204030204" pitchFamily="34" charset="0"/>
                              <a:cs typeface="Calibri" panose="020F0502020204030204" pitchFamily="34" charset="0"/>
                            </a:rPr>
                            <a:t>m</a:t>
                          </a:r>
                          <a:endParaRPr lang="zh-CN" altLang="en-US" dirty="0">
                            <a:latin typeface="Calibri" panose="020F0502020204030204" pitchFamily="34" charset="0"/>
                            <a:cs typeface="Calibri" panose="020F0502020204030204" pitchFamily="34" charset="0"/>
                          </a:endParaRPr>
                        </a:p>
                      </a:txBody>
                      <a:tcPr anchor="ctr">
                        <a:solidFill>
                          <a:srgbClr val="E9EBF5"/>
                        </a:solidFill>
                      </a:tcPr>
                    </a:tc>
                    <a:tc>
                      <a:txBody>
                        <a:bodyPr/>
                        <a:lstStyle/>
                        <a:p>
                          <a:endParaRPr lang="zh-CN"/>
                        </a:p>
                      </a:txBody>
                      <a:tcPr anchor="ctr">
                        <a:blipFill>
                          <a:blip r:embed="rId3"/>
                          <a:stretch>
                            <a:fillRect l="-200901" t="-508197" r="-302252" b="-24590"/>
                          </a:stretch>
                        </a:blipFill>
                      </a:tcPr>
                    </a:tc>
                    <a:tc>
                      <a:txBody>
                        <a:bodyPr/>
                        <a:lstStyle/>
                        <a:p>
                          <a:endParaRPr lang="zh-CN"/>
                        </a:p>
                      </a:txBody>
                      <a:tcPr anchor="ctr">
                        <a:blipFill>
                          <a:blip r:embed="rId3"/>
                          <a:stretch>
                            <a:fillRect l="-300901" t="-508197" r="-202252" b="-24590"/>
                          </a:stretch>
                        </a:blipFill>
                      </a:tcPr>
                    </a:tc>
                    <a:tc>
                      <a:txBody>
                        <a:bodyPr/>
                        <a:lstStyle/>
                        <a:p>
                          <a:endParaRPr lang="zh-CN"/>
                        </a:p>
                      </a:txBody>
                      <a:tcPr anchor="ctr">
                        <a:blipFill>
                          <a:blip r:embed="rId3"/>
                          <a:stretch>
                            <a:fillRect l="-399103" t="-508197" r="-101345" b="-24590"/>
                          </a:stretch>
                        </a:blipFill>
                      </a:tcPr>
                    </a:tc>
                    <a:tc>
                      <a:txBody>
                        <a:bodyPr/>
                        <a:lstStyle/>
                        <a:p>
                          <a:endParaRPr lang="zh-CN"/>
                        </a:p>
                      </a:txBody>
                      <a:tcPr anchor="ctr">
                        <a:blipFill>
                          <a:blip r:embed="rId3"/>
                          <a:stretch>
                            <a:fillRect l="-501351" t="-508197" r="-1802" b="-24590"/>
                          </a:stretch>
                        </a:blipFill>
                      </a:tcPr>
                    </a:tc>
                    <a:extLst>
                      <a:ext uri="{0D108BD9-81ED-4DB2-BD59-A6C34878D82A}">
                        <a16:rowId xmlns:a16="http://schemas.microsoft.com/office/drawing/2014/main" val="999908649"/>
                      </a:ext>
                    </a:extLst>
                  </a:tr>
                </a:tbl>
              </a:graphicData>
            </a:graphic>
          </p:graphicFrame>
        </mc:Fallback>
      </mc:AlternateContent>
      <p:sp>
        <p:nvSpPr>
          <p:cNvPr id="9" name="文本框 8">
            <a:extLst>
              <a:ext uri="{FF2B5EF4-FFF2-40B4-BE49-F238E27FC236}">
                <a16:creationId xmlns:a16="http://schemas.microsoft.com/office/drawing/2014/main" id="{F699BF6B-A49A-AAD2-DE8B-7AB15B9E7DFB}"/>
              </a:ext>
            </a:extLst>
          </p:cNvPr>
          <p:cNvSpPr txBox="1"/>
          <p:nvPr/>
        </p:nvSpPr>
        <p:spPr>
          <a:xfrm>
            <a:off x="1308847" y="1300769"/>
            <a:ext cx="6100482" cy="400110"/>
          </a:xfrm>
          <a:prstGeom prst="rect">
            <a:avLst/>
          </a:prstGeom>
          <a:noFill/>
        </p:spPr>
        <p:txBody>
          <a:bodyPr wrap="square">
            <a:spAutoFit/>
          </a:bodyPr>
          <a:lstStyle/>
          <a:p>
            <a:r>
              <a:rPr lang="en-US" altLang="zh-CN" sz="2000" b="1" dirty="0">
                <a:solidFill>
                  <a:schemeClr val="accent2"/>
                </a:solidFill>
                <a:latin typeface="Arial" panose="020B0604020202020204" pitchFamily="34" charset="0"/>
                <a:cs typeface="Arial" panose="020B0604020202020204" pitchFamily="34" charset="0"/>
              </a:rPr>
              <a:t>Four metrics </a:t>
            </a:r>
            <a:endParaRPr lang="en-US" altLang="zh-C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42430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2CEACC0-9CAE-4CE8-ADE2-8FC13B1889CE}"/>
              </a:ext>
            </a:extLst>
          </p:cNvPr>
          <p:cNvSpPr>
            <a:spLocks noGrp="1"/>
          </p:cNvSpPr>
          <p:nvPr>
            <p:ph type="sldNum" sz="quarter" idx="10"/>
          </p:nvPr>
        </p:nvSpPr>
        <p:spPr>
          <a:xfrm>
            <a:off x="3445925" y="6492875"/>
            <a:ext cx="2844800" cy="365125"/>
          </a:xfrm>
        </p:spPr>
        <p:txBody>
          <a:bodyPr/>
          <a:lstStyle/>
          <a:p>
            <a:pPr>
              <a:defRPr/>
            </a:pPr>
            <a:fld id="{8D15FAB9-B976-4318-94F5-364127788755}" type="slidenum">
              <a:rPr lang="zh-CN" altLang="en-US" smtClean="0"/>
              <a:pPr>
                <a:defRPr/>
              </a:pPr>
              <a:t>16</a:t>
            </a:fld>
            <a:endParaRPr lang="zh-CN" altLang="en-US" dirty="0"/>
          </a:p>
        </p:txBody>
      </p:sp>
      <p:sp>
        <p:nvSpPr>
          <p:cNvPr id="38" name="文本框 37">
            <a:extLst>
              <a:ext uri="{FF2B5EF4-FFF2-40B4-BE49-F238E27FC236}">
                <a16:creationId xmlns:a16="http://schemas.microsoft.com/office/drawing/2014/main" id="{10625862-DDAA-4BBC-96F5-8BF30B92D1E3}"/>
              </a:ext>
            </a:extLst>
          </p:cNvPr>
          <p:cNvSpPr txBox="1"/>
          <p:nvPr/>
        </p:nvSpPr>
        <p:spPr>
          <a:xfrm>
            <a:off x="1314858" y="444007"/>
            <a:ext cx="3774252" cy="523220"/>
          </a:xfrm>
          <a:prstGeom prst="rect">
            <a:avLst/>
          </a:prstGeom>
          <a:noFill/>
        </p:spPr>
        <p:txBody>
          <a:bodyPr wrap="square">
            <a:spAutoFit/>
          </a:bodyPr>
          <a:lstStyle/>
          <a:p>
            <a:pPr algn="l" fontAlgn="base"/>
            <a:r>
              <a:rPr lang="en-US" altLang="zh-CN" sz="2800" b="1" i="0" dirty="0">
                <a:solidFill>
                  <a:srgbClr val="1C497D"/>
                </a:solidFill>
                <a:effectLst/>
                <a:latin typeface="Arial" panose="020B0604020202020204" pitchFamily="34" charset="0"/>
                <a:cs typeface="Arial" panose="020B0604020202020204" pitchFamily="34" charset="0"/>
              </a:rPr>
              <a:t>Results</a:t>
            </a:r>
          </a:p>
        </p:txBody>
      </p:sp>
      <p:sp>
        <p:nvSpPr>
          <p:cNvPr id="2" name="矩形 1">
            <a:extLst>
              <a:ext uri="{FF2B5EF4-FFF2-40B4-BE49-F238E27FC236}">
                <a16:creationId xmlns:a16="http://schemas.microsoft.com/office/drawing/2014/main" id="{46552B0B-79DD-5272-392C-D9A89331E727}"/>
              </a:ext>
            </a:extLst>
          </p:cNvPr>
          <p:cNvSpPr/>
          <p:nvPr/>
        </p:nvSpPr>
        <p:spPr>
          <a:xfrm>
            <a:off x="230141" y="6529769"/>
            <a:ext cx="1745090" cy="315531"/>
          </a:xfrm>
          <a:prstGeom prst="rect">
            <a:avLst/>
          </a:prstGeom>
          <a:solidFill>
            <a:srgbClr val="1B3563"/>
          </a:solidFill>
          <a:ln>
            <a:solidFill>
              <a:srgbClr val="1B3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3EDC6035-99C3-D4FA-07D8-C95AE313A430}"/>
              </a:ext>
            </a:extLst>
          </p:cNvPr>
          <p:cNvSpPr/>
          <p:nvPr/>
        </p:nvSpPr>
        <p:spPr>
          <a:xfrm>
            <a:off x="9249681" y="6553582"/>
            <a:ext cx="2580528" cy="253619"/>
          </a:xfrm>
          <a:prstGeom prst="rect">
            <a:avLst/>
          </a:prstGeom>
          <a:solidFill>
            <a:srgbClr val="1B3563"/>
          </a:solidFill>
          <a:ln>
            <a:solidFill>
              <a:srgbClr val="1B3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id="{82D85450-5FCD-2828-E68C-D933163D7E4F}"/>
              </a:ext>
            </a:extLst>
          </p:cNvPr>
          <p:cNvSpPr txBox="1"/>
          <p:nvPr/>
        </p:nvSpPr>
        <p:spPr>
          <a:xfrm>
            <a:off x="1303071" y="1836298"/>
            <a:ext cx="9502588" cy="400110"/>
          </a:xfrm>
          <a:prstGeom prst="rect">
            <a:avLst/>
          </a:prstGeom>
          <a:noFill/>
        </p:spPr>
        <p:txBody>
          <a:bodyPr wrap="square" rtlCol="0">
            <a:spAutoFit/>
          </a:bodyPr>
          <a:lstStyle/>
          <a:p>
            <a:r>
              <a:rPr lang="en-US" altLang="zh-CN" sz="2000" dirty="0">
                <a:latin typeface="Calibri" panose="020F0502020204030204" pitchFamily="34" charset="0"/>
                <a:cs typeface="Calibri" panose="020F0502020204030204" pitchFamily="34" charset="0"/>
              </a:rPr>
              <a:t>Two CNN models and two CNN-LSTM models. </a:t>
            </a:r>
          </a:p>
        </p:txBody>
      </p:sp>
      <p:graphicFrame>
        <p:nvGraphicFramePr>
          <p:cNvPr id="3" name="表格 7">
            <a:extLst>
              <a:ext uri="{FF2B5EF4-FFF2-40B4-BE49-F238E27FC236}">
                <a16:creationId xmlns:a16="http://schemas.microsoft.com/office/drawing/2014/main" id="{04BE1198-F490-0D13-34C1-FFEFF0641A7E}"/>
              </a:ext>
            </a:extLst>
          </p:cNvPr>
          <p:cNvGraphicFramePr>
            <a:graphicFrameLocks noGrp="1"/>
          </p:cNvGraphicFramePr>
          <p:nvPr>
            <p:extLst>
              <p:ext uri="{D42A27DB-BD31-4B8C-83A1-F6EECF244321}">
                <p14:modId xmlns:p14="http://schemas.microsoft.com/office/powerpoint/2010/main" val="1906758773"/>
              </p:ext>
            </p:extLst>
          </p:nvPr>
        </p:nvGraphicFramePr>
        <p:xfrm>
          <a:off x="1461245" y="2476746"/>
          <a:ext cx="9186240" cy="3739410"/>
        </p:xfrm>
        <a:graphic>
          <a:graphicData uri="http://schemas.openxmlformats.org/drawingml/2006/table">
            <a:tbl>
              <a:tblPr firstRow="1" bandRow="1">
                <a:tableStyleId>{5C22544A-7EE6-4342-B048-85BDC9FD1C3A}</a:tableStyleId>
              </a:tblPr>
              <a:tblGrid>
                <a:gridCol w="1148280">
                  <a:extLst>
                    <a:ext uri="{9D8B030D-6E8A-4147-A177-3AD203B41FA5}">
                      <a16:colId xmlns:a16="http://schemas.microsoft.com/office/drawing/2014/main" val="780306841"/>
                    </a:ext>
                  </a:extLst>
                </a:gridCol>
                <a:gridCol w="1148280">
                  <a:extLst>
                    <a:ext uri="{9D8B030D-6E8A-4147-A177-3AD203B41FA5}">
                      <a16:colId xmlns:a16="http://schemas.microsoft.com/office/drawing/2014/main" val="331720972"/>
                    </a:ext>
                  </a:extLst>
                </a:gridCol>
                <a:gridCol w="1148280">
                  <a:extLst>
                    <a:ext uri="{9D8B030D-6E8A-4147-A177-3AD203B41FA5}">
                      <a16:colId xmlns:a16="http://schemas.microsoft.com/office/drawing/2014/main" val="2954148199"/>
                    </a:ext>
                  </a:extLst>
                </a:gridCol>
                <a:gridCol w="1148280">
                  <a:extLst>
                    <a:ext uri="{9D8B030D-6E8A-4147-A177-3AD203B41FA5}">
                      <a16:colId xmlns:a16="http://schemas.microsoft.com/office/drawing/2014/main" val="2088612002"/>
                    </a:ext>
                  </a:extLst>
                </a:gridCol>
                <a:gridCol w="1148280">
                  <a:extLst>
                    <a:ext uri="{9D8B030D-6E8A-4147-A177-3AD203B41FA5}">
                      <a16:colId xmlns:a16="http://schemas.microsoft.com/office/drawing/2014/main" val="3234871784"/>
                    </a:ext>
                  </a:extLst>
                </a:gridCol>
                <a:gridCol w="1148280">
                  <a:extLst>
                    <a:ext uri="{9D8B030D-6E8A-4147-A177-3AD203B41FA5}">
                      <a16:colId xmlns:a16="http://schemas.microsoft.com/office/drawing/2014/main" val="108308583"/>
                    </a:ext>
                  </a:extLst>
                </a:gridCol>
                <a:gridCol w="1148280">
                  <a:extLst>
                    <a:ext uri="{9D8B030D-6E8A-4147-A177-3AD203B41FA5}">
                      <a16:colId xmlns:a16="http://schemas.microsoft.com/office/drawing/2014/main" val="2783371384"/>
                    </a:ext>
                  </a:extLst>
                </a:gridCol>
                <a:gridCol w="1148280">
                  <a:extLst>
                    <a:ext uri="{9D8B030D-6E8A-4147-A177-3AD203B41FA5}">
                      <a16:colId xmlns:a16="http://schemas.microsoft.com/office/drawing/2014/main" val="622955013"/>
                    </a:ext>
                  </a:extLst>
                </a:gridCol>
              </a:tblGrid>
              <a:tr h="373941">
                <a:tc>
                  <a:txBody>
                    <a:bodyPr/>
                    <a:lstStyle/>
                    <a:p>
                      <a:pPr algn="ctr"/>
                      <a:r>
                        <a:rPr lang="en-US" altLang="zh-CN" dirty="0">
                          <a:latin typeface="Calibri" panose="020F0502020204030204" pitchFamily="34" charset="0"/>
                          <a:cs typeface="Calibri" panose="020F0502020204030204" pitchFamily="34" charset="0"/>
                        </a:rPr>
                        <a:t>Model1</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Structure</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Model2</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Structure</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Model3</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Structure</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Model4</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Structure</a:t>
                      </a:r>
                      <a:endParaRPr lang="zh-CN" alt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066675378"/>
                  </a:ext>
                </a:extLst>
              </a:tr>
              <a:tr h="373941">
                <a:tc>
                  <a:txBody>
                    <a:bodyPr/>
                    <a:lstStyle/>
                    <a:p>
                      <a:pPr algn="ctr"/>
                      <a:r>
                        <a:rPr lang="en-US" altLang="zh-CN" dirty="0">
                          <a:latin typeface="Calibri" panose="020F0502020204030204" pitchFamily="34" charset="0"/>
                          <a:cs typeface="Calibri" panose="020F0502020204030204" pitchFamily="34" charset="0"/>
                        </a:rPr>
                        <a:t>Conv1</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(1, 16, 5)</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Conv1</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(1, 8, 5)</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Conv1</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(1, 8, 5)</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Conv1</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(1, 16, 5)</a:t>
                      </a:r>
                      <a:endParaRPr lang="zh-CN" alt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384324588"/>
                  </a:ext>
                </a:extLst>
              </a:tr>
              <a:tr h="373941">
                <a:tc>
                  <a:txBody>
                    <a:bodyPr/>
                    <a:lstStyle/>
                    <a:p>
                      <a:pPr algn="ctr"/>
                      <a:r>
                        <a:rPr lang="en-US" altLang="zh-CN" dirty="0">
                          <a:latin typeface="Calibri" panose="020F0502020204030204" pitchFamily="34" charset="0"/>
                          <a:cs typeface="Calibri" panose="020F0502020204030204" pitchFamily="34" charset="0"/>
                        </a:rPr>
                        <a:t>Pool1</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(2,2)</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Pool1</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(2,2)</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Pool1</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(2,2)</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Pool1</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(2,2)</a:t>
                      </a:r>
                      <a:endParaRPr lang="zh-CN" alt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872850418"/>
                  </a:ext>
                </a:extLst>
              </a:tr>
              <a:tr h="373941">
                <a:tc>
                  <a:txBody>
                    <a:bodyPr/>
                    <a:lstStyle/>
                    <a:p>
                      <a:pPr algn="ctr"/>
                      <a:r>
                        <a:rPr lang="en-US" altLang="zh-CN" dirty="0">
                          <a:latin typeface="Calibri" panose="020F0502020204030204" pitchFamily="34" charset="0"/>
                          <a:cs typeface="Calibri" panose="020F0502020204030204" pitchFamily="34" charset="0"/>
                        </a:rPr>
                        <a:t>Conv2</a:t>
                      </a:r>
                      <a:endParaRPr lang="zh-CN" altLang="en-US" dirty="0">
                        <a:latin typeface="Calibri" panose="020F0502020204030204" pitchFamily="34" charset="0"/>
                        <a:cs typeface="Calibri" panose="020F050202020403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Calibri" panose="020F0502020204030204" pitchFamily="34" charset="0"/>
                          <a:cs typeface="Calibri" panose="020F0502020204030204" pitchFamily="34" charset="0"/>
                        </a:rPr>
                        <a:t>(16, 32, 5)</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Conv2</a:t>
                      </a:r>
                      <a:endParaRPr lang="zh-CN" altLang="en-US" dirty="0">
                        <a:latin typeface="Calibri" panose="020F0502020204030204" pitchFamily="34" charset="0"/>
                        <a:cs typeface="Calibri" panose="020F050202020403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Calibri" panose="020F0502020204030204" pitchFamily="34" charset="0"/>
                          <a:cs typeface="Calibri" panose="020F0502020204030204" pitchFamily="34" charset="0"/>
                        </a:rPr>
                        <a:t>(8, 32, 5)</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Conv2</a:t>
                      </a:r>
                      <a:endParaRPr lang="zh-CN" altLang="en-US" dirty="0">
                        <a:latin typeface="Calibri" panose="020F0502020204030204" pitchFamily="34" charset="0"/>
                        <a:cs typeface="Calibri" panose="020F050202020403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Calibri" panose="020F0502020204030204" pitchFamily="34" charset="0"/>
                          <a:cs typeface="Calibri" panose="020F0502020204030204" pitchFamily="34" charset="0"/>
                        </a:rPr>
                        <a:t>(8, 32, 5)</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Conv2</a:t>
                      </a:r>
                      <a:endParaRPr lang="zh-CN" altLang="en-US" dirty="0">
                        <a:latin typeface="Calibri" panose="020F0502020204030204" pitchFamily="34" charset="0"/>
                        <a:cs typeface="Calibri" panose="020F050202020403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Calibri" panose="020F0502020204030204" pitchFamily="34" charset="0"/>
                          <a:cs typeface="Calibri" panose="020F0502020204030204" pitchFamily="34" charset="0"/>
                        </a:rPr>
                        <a:t>(16, 32, 5)</a:t>
                      </a:r>
                      <a:endParaRPr lang="zh-CN" alt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569209722"/>
                  </a:ext>
                </a:extLst>
              </a:tr>
              <a:tr h="373941">
                <a:tc>
                  <a:txBody>
                    <a:bodyPr/>
                    <a:lstStyle/>
                    <a:p>
                      <a:pPr algn="ctr"/>
                      <a:r>
                        <a:rPr lang="en-US" altLang="zh-CN" dirty="0">
                          <a:latin typeface="Calibri" panose="020F0502020204030204" pitchFamily="34" charset="0"/>
                          <a:cs typeface="Calibri" panose="020F0502020204030204" pitchFamily="34" charset="0"/>
                        </a:rPr>
                        <a:t>Pool2</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(2,2)</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Pool2</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(2,2)</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Pool2</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(2,2)</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Pool2</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(2,2)</a:t>
                      </a:r>
                      <a:endParaRPr lang="zh-CN" alt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637924145"/>
                  </a:ext>
                </a:extLst>
              </a:tr>
              <a:tr h="373941">
                <a:tc>
                  <a:txBody>
                    <a:bodyPr/>
                    <a:lstStyle/>
                    <a:p>
                      <a:pPr algn="ctr"/>
                      <a:r>
                        <a:rPr lang="en-US" altLang="zh-CN" dirty="0">
                          <a:latin typeface="Calibri" panose="020F0502020204030204" pitchFamily="34" charset="0"/>
                          <a:cs typeface="Calibri" panose="020F0502020204030204" pitchFamily="34" charset="0"/>
                        </a:rPr>
                        <a:t>Fc1</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(512,32)</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Fc1</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(512,64)</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Fc1</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(512,64)</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Fc1</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(512,32)</a:t>
                      </a:r>
                      <a:endParaRPr lang="zh-CN" alt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044206017"/>
                  </a:ext>
                </a:extLst>
              </a:tr>
              <a:tr h="373941">
                <a:tc>
                  <a:txBody>
                    <a:bodyPr/>
                    <a:lstStyle/>
                    <a:p>
                      <a:pPr algn="ctr"/>
                      <a:r>
                        <a:rPr lang="en-US" altLang="zh-CN" dirty="0">
                          <a:latin typeface="Calibri" panose="020F0502020204030204" pitchFamily="34" charset="0"/>
                          <a:cs typeface="Calibri" panose="020F0502020204030204" pitchFamily="34" charset="0"/>
                        </a:rPr>
                        <a:t>LSTM</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(32,160,1)</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LSTM</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(64,320,1)</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X</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X</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X</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X</a:t>
                      </a:r>
                      <a:endParaRPr lang="zh-CN" alt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837226245"/>
                  </a:ext>
                </a:extLst>
              </a:tr>
              <a:tr h="373941">
                <a:tc>
                  <a:txBody>
                    <a:bodyPr/>
                    <a:lstStyle/>
                    <a:p>
                      <a:pPr algn="ctr"/>
                      <a:r>
                        <a:rPr lang="en-US" altLang="zh-CN" dirty="0">
                          <a:latin typeface="Calibri" panose="020F0502020204030204" pitchFamily="34" charset="0"/>
                          <a:cs typeface="Calibri" panose="020F0502020204030204" pitchFamily="34" charset="0"/>
                        </a:rPr>
                        <a:t>Fc2</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(160,10)</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Fc2</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(320,10)</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Fc2</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(64,10)</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Fc2</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(32,10)</a:t>
                      </a:r>
                      <a:endParaRPr lang="zh-CN" alt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411474512"/>
                  </a:ext>
                </a:extLst>
              </a:tr>
              <a:tr h="373941">
                <a:tc>
                  <a:txBody>
                    <a:bodyPr/>
                    <a:lstStyle/>
                    <a:p>
                      <a:pPr algn="ctr"/>
                      <a:r>
                        <a:rPr lang="en-US" altLang="zh-CN" dirty="0" err="1">
                          <a:latin typeface="Calibri" panose="020F0502020204030204" pitchFamily="34" charset="0"/>
                          <a:cs typeface="Calibri" panose="020F0502020204030204" pitchFamily="34" charset="0"/>
                        </a:rPr>
                        <a:t>Softmax</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10</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err="1">
                          <a:latin typeface="Calibri" panose="020F0502020204030204" pitchFamily="34" charset="0"/>
                          <a:cs typeface="Calibri" panose="020F0502020204030204" pitchFamily="34" charset="0"/>
                        </a:rPr>
                        <a:t>Softmax</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10</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err="1">
                          <a:latin typeface="Calibri" panose="020F0502020204030204" pitchFamily="34" charset="0"/>
                          <a:cs typeface="Calibri" panose="020F0502020204030204" pitchFamily="34" charset="0"/>
                        </a:rPr>
                        <a:t>Softmax</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10</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err="1">
                          <a:latin typeface="Calibri" panose="020F0502020204030204" pitchFamily="34" charset="0"/>
                          <a:cs typeface="Calibri" panose="020F0502020204030204" pitchFamily="34" charset="0"/>
                        </a:rPr>
                        <a:t>Softmax</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10</a:t>
                      </a:r>
                      <a:endParaRPr lang="zh-CN" alt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136011884"/>
                  </a:ext>
                </a:extLst>
              </a:tr>
              <a:tr h="373941">
                <a:tc>
                  <a:txBody>
                    <a:bodyPr/>
                    <a:lstStyle/>
                    <a:p>
                      <a:pPr algn="ctr"/>
                      <a:r>
                        <a:rPr lang="en-US" altLang="zh-CN" dirty="0">
                          <a:solidFill>
                            <a:schemeClr val="accent2"/>
                          </a:solidFill>
                          <a:latin typeface="Calibri" panose="020F0502020204030204" pitchFamily="34" charset="0"/>
                          <a:cs typeface="Calibri" panose="020F0502020204030204" pitchFamily="34" charset="0"/>
                        </a:rPr>
                        <a:t>Accuracy</a:t>
                      </a:r>
                      <a:endParaRPr lang="zh-CN" altLang="en-US" dirty="0">
                        <a:solidFill>
                          <a:schemeClr val="accent2"/>
                        </a:solidFill>
                        <a:latin typeface="Calibri" panose="020F0502020204030204" pitchFamily="34" charset="0"/>
                        <a:cs typeface="Calibri" panose="020F0502020204030204" pitchFamily="34" charset="0"/>
                      </a:endParaRPr>
                    </a:p>
                  </a:txBody>
                  <a:tcPr/>
                </a:tc>
                <a:tc>
                  <a:txBody>
                    <a:bodyPr/>
                    <a:lstStyle/>
                    <a:p>
                      <a:pPr algn="ctr"/>
                      <a:r>
                        <a:rPr lang="en-US" altLang="zh-CN" dirty="0">
                          <a:solidFill>
                            <a:schemeClr val="accent2"/>
                          </a:solidFill>
                          <a:latin typeface="Calibri" panose="020F0502020204030204" pitchFamily="34" charset="0"/>
                          <a:cs typeface="Calibri" panose="020F0502020204030204" pitchFamily="34" charset="0"/>
                        </a:rPr>
                        <a:t>89.76%</a:t>
                      </a:r>
                      <a:endParaRPr lang="zh-CN" altLang="en-US" dirty="0">
                        <a:solidFill>
                          <a:schemeClr val="accent2"/>
                        </a:solidFill>
                        <a:latin typeface="Calibri" panose="020F0502020204030204" pitchFamily="34" charset="0"/>
                        <a:cs typeface="Calibri" panose="020F050202020403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schemeClr val="accent2"/>
                          </a:solidFill>
                          <a:latin typeface="Calibri" panose="020F0502020204030204" pitchFamily="34" charset="0"/>
                          <a:cs typeface="Calibri" panose="020F0502020204030204" pitchFamily="34" charset="0"/>
                        </a:rPr>
                        <a:t>Accuracy</a:t>
                      </a:r>
                      <a:endParaRPr lang="zh-CN" altLang="en-US" b="1" dirty="0">
                        <a:solidFill>
                          <a:schemeClr val="accent2"/>
                        </a:solidFill>
                        <a:latin typeface="Calibri" panose="020F0502020204030204" pitchFamily="34" charset="0"/>
                        <a:cs typeface="Calibri" panose="020F0502020204030204" pitchFamily="34" charset="0"/>
                      </a:endParaRPr>
                    </a:p>
                  </a:txBody>
                  <a:tcPr/>
                </a:tc>
                <a:tc>
                  <a:txBody>
                    <a:bodyPr/>
                    <a:lstStyle/>
                    <a:p>
                      <a:pPr algn="ctr"/>
                      <a:r>
                        <a:rPr lang="en-US" altLang="zh-CN" b="1" dirty="0">
                          <a:solidFill>
                            <a:schemeClr val="accent2"/>
                          </a:solidFill>
                          <a:latin typeface="Calibri" panose="020F0502020204030204" pitchFamily="34" charset="0"/>
                          <a:cs typeface="Calibri" panose="020F0502020204030204" pitchFamily="34" charset="0"/>
                        </a:rPr>
                        <a:t>90.38%</a:t>
                      </a:r>
                      <a:endParaRPr lang="zh-CN" altLang="en-US" b="1" dirty="0">
                        <a:solidFill>
                          <a:schemeClr val="accent2"/>
                        </a:solidFill>
                        <a:latin typeface="Calibri" panose="020F0502020204030204" pitchFamily="34" charset="0"/>
                        <a:cs typeface="Calibri" panose="020F050202020403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accent2"/>
                          </a:solidFill>
                          <a:latin typeface="Calibri" panose="020F0502020204030204" pitchFamily="34" charset="0"/>
                          <a:cs typeface="Calibri" panose="020F0502020204030204" pitchFamily="34" charset="0"/>
                        </a:rPr>
                        <a:t>Accuracy</a:t>
                      </a:r>
                      <a:endParaRPr lang="zh-CN" altLang="en-US" dirty="0">
                        <a:solidFill>
                          <a:schemeClr val="accent2"/>
                        </a:solidFill>
                        <a:latin typeface="Calibri" panose="020F0502020204030204" pitchFamily="34" charset="0"/>
                        <a:cs typeface="Calibri" panose="020F0502020204030204" pitchFamily="34" charset="0"/>
                      </a:endParaRPr>
                    </a:p>
                  </a:txBody>
                  <a:tcPr/>
                </a:tc>
                <a:tc>
                  <a:txBody>
                    <a:bodyPr/>
                    <a:lstStyle/>
                    <a:p>
                      <a:pPr algn="ctr"/>
                      <a:r>
                        <a:rPr lang="en-US" altLang="zh-CN" dirty="0">
                          <a:solidFill>
                            <a:schemeClr val="accent2"/>
                          </a:solidFill>
                          <a:latin typeface="Calibri" panose="020F0502020204030204" pitchFamily="34" charset="0"/>
                          <a:cs typeface="Calibri" panose="020F0502020204030204" pitchFamily="34" charset="0"/>
                        </a:rPr>
                        <a:t>86.55%</a:t>
                      </a:r>
                      <a:endParaRPr lang="zh-CN" altLang="en-US" dirty="0">
                        <a:solidFill>
                          <a:schemeClr val="accent2"/>
                        </a:solidFill>
                        <a:latin typeface="Calibri" panose="020F0502020204030204" pitchFamily="34" charset="0"/>
                        <a:cs typeface="Calibri" panose="020F050202020403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accent2"/>
                          </a:solidFill>
                          <a:latin typeface="Calibri" panose="020F0502020204030204" pitchFamily="34" charset="0"/>
                          <a:cs typeface="Calibri" panose="020F0502020204030204" pitchFamily="34" charset="0"/>
                        </a:rPr>
                        <a:t>Accuracy</a:t>
                      </a:r>
                      <a:endParaRPr lang="zh-CN" altLang="en-US" dirty="0">
                        <a:solidFill>
                          <a:schemeClr val="accent2"/>
                        </a:solidFill>
                        <a:latin typeface="Calibri" panose="020F0502020204030204" pitchFamily="34" charset="0"/>
                        <a:cs typeface="Calibri" panose="020F0502020204030204" pitchFamily="34" charset="0"/>
                      </a:endParaRPr>
                    </a:p>
                  </a:txBody>
                  <a:tcPr/>
                </a:tc>
                <a:tc>
                  <a:txBody>
                    <a:bodyPr/>
                    <a:lstStyle/>
                    <a:p>
                      <a:pPr algn="ctr"/>
                      <a:r>
                        <a:rPr lang="en-US" altLang="zh-CN" dirty="0">
                          <a:solidFill>
                            <a:schemeClr val="accent2"/>
                          </a:solidFill>
                          <a:latin typeface="Calibri" panose="020F0502020204030204" pitchFamily="34" charset="0"/>
                          <a:cs typeface="Calibri" panose="020F0502020204030204" pitchFamily="34" charset="0"/>
                        </a:rPr>
                        <a:t>86.28%</a:t>
                      </a:r>
                      <a:endParaRPr lang="zh-CN" altLang="en-US" dirty="0">
                        <a:solidFill>
                          <a:schemeClr val="accent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941280651"/>
                  </a:ext>
                </a:extLst>
              </a:tr>
            </a:tbl>
          </a:graphicData>
        </a:graphic>
      </p:graphicFrame>
      <p:sp>
        <p:nvSpPr>
          <p:cNvPr id="7" name="文本框 6">
            <a:extLst>
              <a:ext uri="{FF2B5EF4-FFF2-40B4-BE49-F238E27FC236}">
                <a16:creationId xmlns:a16="http://schemas.microsoft.com/office/drawing/2014/main" id="{B9125009-776B-E01C-8E38-F1D9082BD169}"/>
              </a:ext>
            </a:extLst>
          </p:cNvPr>
          <p:cNvSpPr txBox="1"/>
          <p:nvPr/>
        </p:nvSpPr>
        <p:spPr>
          <a:xfrm>
            <a:off x="1303071" y="1301735"/>
            <a:ext cx="6100482" cy="400110"/>
          </a:xfrm>
          <a:prstGeom prst="rect">
            <a:avLst/>
          </a:prstGeom>
          <a:noFill/>
        </p:spPr>
        <p:txBody>
          <a:bodyPr wrap="square">
            <a:spAutoFit/>
          </a:bodyPr>
          <a:lstStyle/>
          <a:p>
            <a:r>
              <a:rPr lang="en-US" altLang="zh-CN" sz="2000" b="1" dirty="0">
                <a:solidFill>
                  <a:schemeClr val="accent2"/>
                </a:solidFill>
                <a:latin typeface="Arial" panose="020B0604020202020204" pitchFamily="34" charset="0"/>
                <a:cs typeface="Arial" panose="020B0604020202020204" pitchFamily="34" charset="0"/>
              </a:rPr>
              <a:t>Four CNN-LSTM models </a:t>
            </a:r>
            <a:endParaRPr lang="en-US" altLang="zh-C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51505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2CEACC0-9CAE-4CE8-ADE2-8FC13B1889CE}"/>
              </a:ext>
            </a:extLst>
          </p:cNvPr>
          <p:cNvSpPr>
            <a:spLocks noGrp="1"/>
          </p:cNvSpPr>
          <p:nvPr>
            <p:ph type="sldNum" sz="quarter" idx="10"/>
          </p:nvPr>
        </p:nvSpPr>
        <p:spPr>
          <a:xfrm>
            <a:off x="3445925" y="6492875"/>
            <a:ext cx="2844800" cy="365125"/>
          </a:xfrm>
        </p:spPr>
        <p:txBody>
          <a:bodyPr/>
          <a:lstStyle/>
          <a:p>
            <a:pPr>
              <a:defRPr/>
            </a:pPr>
            <a:fld id="{8D15FAB9-B976-4318-94F5-364127788755}" type="slidenum">
              <a:rPr lang="zh-CN" altLang="en-US" smtClean="0"/>
              <a:pPr>
                <a:defRPr/>
              </a:pPr>
              <a:t>17</a:t>
            </a:fld>
            <a:endParaRPr lang="zh-CN" altLang="en-US" dirty="0"/>
          </a:p>
        </p:txBody>
      </p:sp>
      <p:sp>
        <p:nvSpPr>
          <p:cNvPr id="38" name="文本框 37">
            <a:extLst>
              <a:ext uri="{FF2B5EF4-FFF2-40B4-BE49-F238E27FC236}">
                <a16:creationId xmlns:a16="http://schemas.microsoft.com/office/drawing/2014/main" id="{10625862-DDAA-4BBC-96F5-8BF30B92D1E3}"/>
              </a:ext>
            </a:extLst>
          </p:cNvPr>
          <p:cNvSpPr txBox="1"/>
          <p:nvPr/>
        </p:nvSpPr>
        <p:spPr>
          <a:xfrm>
            <a:off x="1314858" y="444007"/>
            <a:ext cx="3774252" cy="523220"/>
          </a:xfrm>
          <a:prstGeom prst="rect">
            <a:avLst/>
          </a:prstGeom>
          <a:noFill/>
        </p:spPr>
        <p:txBody>
          <a:bodyPr wrap="square">
            <a:spAutoFit/>
          </a:bodyPr>
          <a:lstStyle/>
          <a:p>
            <a:pPr algn="l" fontAlgn="base"/>
            <a:r>
              <a:rPr lang="en-US" altLang="zh-CN" sz="2800" b="1" i="0" dirty="0">
                <a:solidFill>
                  <a:srgbClr val="1C497D"/>
                </a:solidFill>
                <a:effectLst/>
                <a:latin typeface="Arial" panose="020B0604020202020204" pitchFamily="34" charset="0"/>
                <a:cs typeface="Arial" panose="020B0604020202020204" pitchFamily="34" charset="0"/>
              </a:rPr>
              <a:t>Results</a:t>
            </a:r>
          </a:p>
        </p:txBody>
      </p:sp>
      <p:sp>
        <p:nvSpPr>
          <p:cNvPr id="2" name="矩形 1">
            <a:extLst>
              <a:ext uri="{FF2B5EF4-FFF2-40B4-BE49-F238E27FC236}">
                <a16:creationId xmlns:a16="http://schemas.microsoft.com/office/drawing/2014/main" id="{46552B0B-79DD-5272-392C-D9A89331E727}"/>
              </a:ext>
            </a:extLst>
          </p:cNvPr>
          <p:cNvSpPr/>
          <p:nvPr/>
        </p:nvSpPr>
        <p:spPr>
          <a:xfrm>
            <a:off x="230141" y="6529769"/>
            <a:ext cx="1745090" cy="315531"/>
          </a:xfrm>
          <a:prstGeom prst="rect">
            <a:avLst/>
          </a:prstGeom>
          <a:solidFill>
            <a:srgbClr val="1B3563"/>
          </a:solidFill>
          <a:ln>
            <a:solidFill>
              <a:srgbClr val="1B3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3EDC6035-99C3-D4FA-07D8-C95AE313A430}"/>
              </a:ext>
            </a:extLst>
          </p:cNvPr>
          <p:cNvSpPr/>
          <p:nvPr/>
        </p:nvSpPr>
        <p:spPr>
          <a:xfrm>
            <a:off x="9249681" y="6553582"/>
            <a:ext cx="2580528" cy="253619"/>
          </a:xfrm>
          <a:prstGeom prst="rect">
            <a:avLst/>
          </a:prstGeom>
          <a:solidFill>
            <a:srgbClr val="1B3563"/>
          </a:solidFill>
          <a:ln>
            <a:solidFill>
              <a:srgbClr val="1B3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图表&#10;&#10;中度可信度描述已自动生成">
            <a:extLst>
              <a:ext uri="{FF2B5EF4-FFF2-40B4-BE49-F238E27FC236}">
                <a16:creationId xmlns:a16="http://schemas.microsoft.com/office/drawing/2014/main" id="{B1FCF610-B880-56B2-DC28-69ED891BA4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0925" y="1249552"/>
            <a:ext cx="6505026" cy="4960997"/>
          </a:xfrm>
          <a:prstGeom prst="rect">
            <a:avLst/>
          </a:prstGeom>
        </p:spPr>
      </p:pic>
      <p:sp>
        <p:nvSpPr>
          <p:cNvPr id="3" name="Rectangle 2">
            <a:extLst>
              <a:ext uri="{FF2B5EF4-FFF2-40B4-BE49-F238E27FC236}">
                <a16:creationId xmlns:a16="http://schemas.microsoft.com/office/drawing/2014/main" id="{65648F33-F155-AD4E-F57D-5161D901222C}"/>
              </a:ext>
            </a:extLst>
          </p:cNvPr>
          <p:cNvSpPr/>
          <p:nvPr/>
        </p:nvSpPr>
        <p:spPr>
          <a:xfrm>
            <a:off x="6290725" y="1485900"/>
            <a:ext cx="444183" cy="44577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643548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2CEACC0-9CAE-4CE8-ADE2-8FC13B1889CE}"/>
              </a:ext>
            </a:extLst>
          </p:cNvPr>
          <p:cNvSpPr>
            <a:spLocks noGrp="1"/>
          </p:cNvSpPr>
          <p:nvPr>
            <p:ph type="sldNum" sz="quarter" idx="10"/>
          </p:nvPr>
        </p:nvSpPr>
        <p:spPr>
          <a:xfrm>
            <a:off x="3445925" y="6492875"/>
            <a:ext cx="2844800" cy="365125"/>
          </a:xfrm>
        </p:spPr>
        <p:txBody>
          <a:bodyPr/>
          <a:lstStyle/>
          <a:p>
            <a:pPr>
              <a:defRPr/>
            </a:pPr>
            <a:fld id="{8D15FAB9-B976-4318-94F5-364127788755}" type="slidenum">
              <a:rPr lang="zh-CN" altLang="en-US" smtClean="0"/>
              <a:pPr>
                <a:defRPr/>
              </a:pPr>
              <a:t>18</a:t>
            </a:fld>
            <a:endParaRPr lang="zh-CN" altLang="en-US" dirty="0"/>
          </a:p>
        </p:txBody>
      </p:sp>
      <p:sp>
        <p:nvSpPr>
          <p:cNvPr id="38" name="文本框 37">
            <a:extLst>
              <a:ext uri="{FF2B5EF4-FFF2-40B4-BE49-F238E27FC236}">
                <a16:creationId xmlns:a16="http://schemas.microsoft.com/office/drawing/2014/main" id="{10625862-DDAA-4BBC-96F5-8BF30B92D1E3}"/>
              </a:ext>
            </a:extLst>
          </p:cNvPr>
          <p:cNvSpPr txBox="1"/>
          <p:nvPr/>
        </p:nvSpPr>
        <p:spPr>
          <a:xfrm>
            <a:off x="1314858" y="444007"/>
            <a:ext cx="3774252" cy="523220"/>
          </a:xfrm>
          <a:prstGeom prst="rect">
            <a:avLst/>
          </a:prstGeom>
          <a:noFill/>
        </p:spPr>
        <p:txBody>
          <a:bodyPr wrap="square">
            <a:spAutoFit/>
          </a:bodyPr>
          <a:lstStyle/>
          <a:p>
            <a:pPr algn="l" fontAlgn="base"/>
            <a:r>
              <a:rPr lang="en-US" altLang="zh-CN" sz="2800" b="1" i="0" dirty="0">
                <a:solidFill>
                  <a:srgbClr val="1C497D"/>
                </a:solidFill>
                <a:effectLst/>
                <a:latin typeface="Arial" panose="020B0604020202020204" pitchFamily="34" charset="0"/>
                <a:cs typeface="Arial" panose="020B0604020202020204" pitchFamily="34" charset="0"/>
              </a:rPr>
              <a:t>Results</a:t>
            </a:r>
          </a:p>
        </p:txBody>
      </p:sp>
      <p:sp>
        <p:nvSpPr>
          <p:cNvPr id="2" name="矩形 1">
            <a:extLst>
              <a:ext uri="{FF2B5EF4-FFF2-40B4-BE49-F238E27FC236}">
                <a16:creationId xmlns:a16="http://schemas.microsoft.com/office/drawing/2014/main" id="{46552B0B-79DD-5272-392C-D9A89331E727}"/>
              </a:ext>
            </a:extLst>
          </p:cNvPr>
          <p:cNvSpPr/>
          <p:nvPr/>
        </p:nvSpPr>
        <p:spPr>
          <a:xfrm>
            <a:off x="230141" y="6529769"/>
            <a:ext cx="1745090" cy="315531"/>
          </a:xfrm>
          <a:prstGeom prst="rect">
            <a:avLst/>
          </a:prstGeom>
          <a:solidFill>
            <a:srgbClr val="1B3563"/>
          </a:solidFill>
          <a:ln>
            <a:solidFill>
              <a:srgbClr val="1B3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3EDC6035-99C3-D4FA-07D8-C95AE313A430}"/>
              </a:ext>
            </a:extLst>
          </p:cNvPr>
          <p:cNvSpPr/>
          <p:nvPr/>
        </p:nvSpPr>
        <p:spPr>
          <a:xfrm>
            <a:off x="9249681" y="6553582"/>
            <a:ext cx="2580528" cy="253619"/>
          </a:xfrm>
          <a:prstGeom prst="rect">
            <a:avLst/>
          </a:prstGeom>
          <a:solidFill>
            <a:srgbClr val="1B3563"/>
          </a:solidFill>
          <a:ln>
            <a:solidFill>
              <a:srgbClr val="1B3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01EB4E21-B47B-0C26-BC67-A4B2D2001DE2}"/>
                  </a:ext>
                </a:extLst>
              </p:cNvPr>
              <p:cNvSpPr txBox="1"/>
              <p:nvPr/>
            </p:nvSpPr>
            <p:spPr>
              <a:xfrm>
                <a:off x="1314857" y="1310947"/>
                <a:ext cx="4548061" cy="3323987"/>
              </a:xfrm>
              <a:prstGeom prst="rect">
                <a:avLst/>
              </a:prstGeom>
              <a:noFill/>
            </p:spPr>
            <p:txBody>
              <a:bodyPr wrap="square" rtlCol="0">
                <a:spAutoFit/>
              </a:bodyPr>
              <a:lstStyle/>
              <a:p>
                <a:pPr>
                  <a:lnSpc>
                    <a:spcPct val="150000"/>
                  </a:lnSpc>
                </a:pPr>
                <a:r>
                  <a:rPr lang="en-US" altLang="zh-CN" sz="2000" dirty="0">
                    <a:latin typeface="Calibri" panose="020F0502020204030204" pitchFamily="34" charset="0"/>
                    <a:cs typeface="Calibri" panose="020F0502020204030204" pitchFamily="34" charset="0"/>
                  </a:rPr>
                  <a:t>2. </a:t>
                </a:r>
                <a14:m>
                  <m:oMath xmlns:m="http://schemas.openxmlformats.org/officeDocument/2006/math">
                    <m:r>
                      <a:rPr lang="en-US" altLang="zh-CN" sz="2000" b="0" i="1" smtClean="0">
                        <a:latin typeface="Cambria Math" panose="02040503050406030204" pitchFamily="18" charset="0"/>
                        <a:cs typeface="Calibri" panose="020F0502020204030204" pitchFamily="34" charset="0"/>
                      </a:rPr>
                      <m:t>𝐴𝑈𝐶</m:t>
                    </m:r>
                  </m:oMath>
                </a14:m>
                <a:r>
                  <a:rPr lang="en-US" altLang="zh-CN" sz="2000" dirty="0">
                    <a:latin typeface="Calibri" panose="020F0502020204030204" pitchFamily="34" charset="0"/>
                    <a:cs typeface="Calibri" panose="020F0502020204030204" pitchFamily="34" charset="0"/>
                  </a:rPr>
                  <a:t>. </a:t>
                </a:r>
              </a:p>
              <a:p>
                <a:r>
                  <a:rPr lang="en-US" altLang="zh-CN" sz="2000" dirty="0">
                    <a:latin typeface="Calibri" panose="020F0502020204030204" pitchFamily="34" charset="0"/>
                    <a:cs typeface="Calibri" panose="020F0502020204030204" pitchFamily="34" charset="0"/>
                  </a:rPr>
                  <a:t>Receiver Operating Characteristics (ROC) Curve is a curve of True Positive Rate (TP Rate) against False Positive Rate (FP Rate), which means the probability of the model to discriminate between right cases and wrong cases.</a:t>
                </a:r>
              </a:p>
              <a:p>
                <a:endParaRPr lang="en-US" altLang="zh-CN" sz="2000" dirty="0">
                  <a:latin typeface="Calibri" panose="020F0502020204030204" pitchFamily="34" charset="0"/>
                  <a:cs typeface="Calibri" panose="020F0502020204030204" pitchFamily="34" charset="0"/>
                </a:endParaRPr>
              </a:p>
              <a:p>
                <a:r>
                  <a:rPr lang="en-US" altLang="zh-CN" sz="2000" b="1" dirty="0">
                    <a:latin typeface="Calibri" panose="020F0502020204030204" pitchFamily="34" charset="0"/>
                    <a:cs typeface="Calibri" panose="020F0502020204030204" pitchFamily="34" charset="0"/>
                  </a:rPr>
                  <a:t>The</a:t>
                </a:r>
                <a:r>
                  <a:rPr lang="zh-CN" altLang="en-US" sz="2000" b="1" dirty="0">
                    <a:latin typeface="Calibri" panose="020F0502020204030204" pitchFamily="34" charset="0"/>
                    <a:cs typeface="Calibri" panose="020F0502020204030204" pitchFamily="34" charset="0"/>
                  </a:rPr>
                  <a:t> </a:t>
                </a:r>
                <a:r>
                  <a:rPr lang="en-US" altLang="zh-CN" sz="2000" b="1" dirty="0">
                    <a:latin typeface="Calibri" panose="020F0502020204030204" pitchFamily="34" charset="0"/>
                    <a:cs typeface="Calibri" panose="020F0502020204030204" pitchFamily="34" charset="0"/>
                  </a:rPr>
                  <a:t>Bigger</a:t>
                </a:r>
                <a:r>
                  <a:rPr lang="en-US" altLang="zh-CN" sz="2000" dirty="0">
                    <a:latin typeface="Calibri" panose="020F0502020204030204" pitchFamily="34" charset="0"/>
                    <a:cs typeface="Calibri" panose="020F0502020204030204" pitchFamily="34" charset="0"/>
                  </a:rPr>
                  <a:t> Area Under ROC (AUC) is, </a:t>
                </a:r>
                <a:r>
                  <a:rPr lang="en-US" altLang="zh-CN" sz="2000" b="1" dirty="0">
                    <a:latin typeface="Calibri" panose="020F0502020204030204" pitchFamily="34" charset="0"/>
                    <a:cs typeface="Calibri" panose="020F0502020204030204" pitchFamily="34" charset="0"/>
                  </a:rPr>
                  <a:t>the better </a:t>
                </a:r>
                <a:r>
                  <a:rPr lang="en-US" altLang="zh-CN" sz="2000" dirty="0">
                    <a:latin typeface="Calibri" panose="020F0502020204030204" pitchFamily="34" charset="0"/>
                    <a:cs typeface="Calibri" panose="020F0502020204030204" pitchFamily="34" charset="0"/>
                  </a:rPr>
                  <a:t>classifier the model is. </a:t>
                </a:r>
              </a:p>
            </p:txBody>
          </p:sp>
        </mc:Choice>
        <mc:Fallback xmlns="">
          <p:sp>
            <p:nvSpPr>
              <p:cNvPr id="3" name="文本框 2">
                <a:extLst>
                  <a:ext uri="{FF2B5EF4-FFF2-40B4-BE49-F238E27FC236}">
                    <a16:creationId xmlns:a16="http://schemas.microsoft.com/office/drawing/2014/main" id="{01EB4E21-B47B-0C26-BC67-A4B2D2001DE2}"/>
                  </a:ext>
                </a:extLst>
              </p:cNvPr>
              <p:cNvSpPr txBox="1">
                <a:spLocks noRot="1" noChangeAspect="1" noMove="1" noResize="1" noEditPoints="1" noAdjustHandles="1" noChangeArrowheads="1" noChangeShapeType="1" noTextEdit="1"/>
              </p:cNvSpPr>
              <p:nvPr/>
            </p:nvSpPr>
            <p:spPr>
              <a:xfrm>
                <a:off x="1314857" y="1310947"/>
                <a:ext cx="4548061" cy="3323987"/>
              </a:xfrm>
              <a:prstGeom prst="rect">
                <a:avLst/>
              </a:prstGeom>
              <a:blipFill>
                <a:blip r:embed="rId3"/>
                <a:stretch>
                  <a:fillRect l="-1475" r="-2279" b="-2385"/>
                </a:stretch>
              </a:blipFill>
            </p:spPr>
            <p:txBody>
              <a:bodyPr/>
              <a:lstStyle/>
              <a:p>
                <a:r>
                  <a:rPr lang="zh-CN" altLang="en-US">
                    <a:noFill/>
                  </a:rPr>
                  <a:t> </a:t>
                </a:r>
              </a:p>
            </p:txBody>
          </p:sp>
        </mc:Fallback>
      </mc:AlternateContent>
      <p:pic>
        <p:nvPicPr>
          <p:cNvPr id="7" name="图片 6" descr="图表, 折线图&#10;&#10;描述已自动生成">
            <a:extLst>
              <a:ext uri="{FF2B5EF4-FFF2-40B4-BE49-F238E27FC236}">
                <a16:creationId xmlns:a16="http://schemas.microsoft.com/office/drawing/2014/main" id="{3A0E8DB8-B032-BD5A-432F-637DAB0FFB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0356" y="1741834"/>
            <a:ext cx="5771496" cy="3843972"/>
          </a:xfrm>
          <a:prstGeom prst="rect">
            <a:avLst/>
          </a:prstGeom>
        </p:spPr>
      </p:pic>
    </p:spTree>
    <p:extLst>
      <p:ext uri="{BB962C8B-B14F-4D97-AF65-F5344CB8AC3E}">
        <p14:creationId xmlns:p14="http://schemas.microsoft.com/office/powerpoint/2010/main" val="29012648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2CEACC0-9CAE-4CE8-ADE2-8FC13B1889CE}"/>
              </a:ext>
            </a:extLst>
          </p:cNvPr>
          <p:cNvSpPr>
            <a:spLocks noGrp="1"/>
          </p:cNvSpPr>
          <p:nvPr>
            <p:ph type="sldNum" sz="quarter" idx="10"/>
          </p:nvPr>
        </p:nvSpPr>
        <p:spPr>
          <a:xfrm>
            <a:off x="3445925" y="6492875"/>
            <a:ext cx="2844800" cy="365125"/>
          </a:xfrm>
        </p:spPr>
        <p:txBody>
          <a:bodyPr/>
          <a:lstStyle/>
          <a:p>
            <a:pPr>
              <a:defRPr/>
            </a:pPr>
            <a:fld id="{8D15FAB9-B976-4318-94F5-364127788755}" type="slidenum">
              <a:rPr lang="zh-CN" altLang="en-US" smtClean="0"/>
              <a:pPr>
                <a:defRPr/>
              </a:pPr>
              <a:t>19</a:t>
            </a:fld>
            <a:endParaRPr lang="zh-CN" altLang="en-US" dirty="0"/>
          </a:p>
        </p:txBody>
      </p:sp>
      <p:sp>
        <p:nvSpPr>
          <p:cNvPr id="38" name="文本框 37">
            <a:extLst>
              <a:ext uri="{FF2B5EF4-FFF2-40B4-BE49-F238E27FC236}">
                <a16:creationId xmlns:a16="http://schemas.microsoft.com/office/drawing/2014/main" id="{10625862-DDAA-4BBC-96F5-8BF30B92D1E3}"/>
              </a:ext>
            </a:extLst>
          </p:cNvPr>
          <p:cNvSpPr txBox="1"/>
          <p:nvPr/>
        </p:nvSpPr>
        <p:spPr>
          <a:xfrm>
            <a:off x="1341234" y="444007"/>
            <a:ext cx="6712519" cy="523220"/>
          </a:xfrm>
          <a:prstGeom prst="rect">
            <a:avLst/>
          </a:prstGeom>
          <a:noFill/>
        </p:spPr>
        <p:txBody>
          <a:bodyPr wrap="square">
            <a:spAutoFit/>
          </a:bodyPr>
          <a:lstStyle/>
          <a:p>
            <a:pPr algn="l" fontAlgn="base"/>
            <a:r>
              <a:rPr lang="en-US" altLang="zh-CN" sz="2800" b="1" i="0" dirty="0">
                <a:solidFill>
                  <a:srgbClr val="1C497D"/>
                </a:solidFill>
                <a:effectLst/>
                <a:latin typeface="Arial" panose="020B0604020202020204" pitchFamily="34" charset="0"/>
                <a:cs typeface="Arial" panose="020B0604020202020204" pitchFamily="34" charset="0"/>
              </a:rPr>
              <a:t>Results</a:t>
            </a:r>
          </a:p>
        </p:txBody>
      </p:sp>
      <p:sp>
        <p:nvSpPr>
          <p:cNvPr id="2" name="矩形 1">
            <a:extLst>
              <a:ext uri="{FF2B5EF4-FFF2-40B4-BE49-F238E27FC236}">
                <a16:creationId xmlns:a16="http://schemas.microsoft.com/office/drawing/2014/main" id="{46552B0B-79DD-5272-392C-D9A89331E727}"/>
              </a:ext>
            </a:extLst>
          </p:cNvPr>
          <p:cNvSpPr/>
          <p:nvPr/>
        </p:nvSpPr>
        <p:spPr>
          <a:xfrm>
            <a:off x="230141" y="6529769"/>
            <a:ext cx="1745090" cy="315531"/>
          </a:xfrm>
          <a:prstGeom prst="rect">
            <a:avLst/>
          </a:prstGeom>
          <a:solidFill>
            <a:srgbClr val="1B3563"/>
          </a:solidFill>
          <a:ln>
            <a:solidFill>
              <a:srgbClr val="1B3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3EDC6035-99C3-D4FA-07D8-C95AE313A430}"/>
              </a:ext>
            </a:extLst>
          </p:cNvPr>
          <p:cNvSpPr/>
          <p:nvPr/>
        </p:nvSpPr>
        <p:spPr>
          <a:xfrm>
            <a:off x="9249681" y="6553582"/>
            <a:ext cx="2580528" cy="253619"/>
          </a:xfrm>
          <a:prstGeom prst="rect">
            <a:avLst/>
          </a:prstGeom>
          <a:solidFill>
            <a:srgbClr val="1B3563"/>
          </a:solidFill>
          <a:ln>
            <a:solidFill>
              <a:srgbClr val="1B3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TextBox 15">
            <a:extLst>
              <a:ext uri="{FF2B5EF4-FFF2-40B4-BE49-F238E27FC236}">
                <a16:creationId xmlns:a16="http://schemas.microsoft.com/office/drawing/2014/main" id="{3FE5BA40-577B-39DD-3A2A-176D01C6A8F3}"/>
              </a:ext>
            </a:extLst>
          </p:cNvPr>
          <p:cNvSpPr txBox="1"/>
          <p:nvPr/>
        </p:nvSpPr>
        <p:spPr>
          <a:xfrm>
            <a:off x="7816149" y="5773270"/>
            <a:ext cx="1830950" cy="523220"/>
          </a:xfrm>
          <a:prstGeom prst="rect">
            <a:avLst/>
          </a:prstGeom>
          <a:noFill/>
        </p:spPr>
        <p:txBody>
          <a:bodyPr wrap="square" rtlCol="0">
            <a:spAutoFit/>
          </a:bodyPr>
          <a:lstStyle/>
          <a:p>
            <a:r>
              <a:rPr lang="en-US" altLang="zh-CN" sz="1400" b="1" dirty="0">
                <a:solidFill>
                  <a:schemeClr val="tx2">
                    <a:lumMod val="75000"/>
                  </a:schemeClr>
                </a:solidFill>
                <a:latin typeface="Arial" panose="020B0604020202020204" pitchFamily="34" charset="0"/>
                <a:cs typeface="Arial" panose="020B0604020202020204" pitchFamily="34" charset="0"/>
              </a:rPr>
              <a:t>CNN+LSTM </a:t>
            </a:r>
          </a:p>
          <a:p>
            <a:r>
              <a:rPr lang="en-US" altLang="zh-CN" sz="1400" b="1" dirty="0">
                <a:solidFill>
                  <a:schemeClr val="tx2">
                    <a:lumMod val="75000"/>
                  </a:schemeClr>
                </a:solidFill>
                <a:latin typeface="Arial" panose="020B0604020202020204" pitchFamily="34" charset="0"/>
                <a:cs typeface="Arial" panose="020B0604020202020204" pitchFamily="34" charset="0"/>
              </a:rPr>
              <a:t>accuracy: 90.38% </a:t>
            </a:r>
            <a:endParaRPr lang="zh-CN" altLang="en-US" sz="1400" b="1" dirty="0">
              <a:solidFill>
                <a:schemeClr val="tx2">
                  <a:lumMod val="75000"/>
                </a:schemeClr>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0E05E13-0CD6-2763-F6E8-2CAF24141328}"/>
                  </a:ext>
                </a:extLst>
              </p:cNvPr>
              <p:cNvSpPr txBox="1"/>
              <p:nvPr/>
            </p:nvSpPr>
            <p:spPr>
              <a:xfrm>
                <a:off x="1302067" y="1347840"/>
                <a:ext cx="3942286" cy="2092881"/>
              </a:xfrm>
              <a:prstGeom prst="rect">
                <a:avLst/>
              </a:prstGeom>
              <a:noFill/>
            </p:spPr>
            <p:txBody>
              <a:bodyPr wrap="square" rtlCol="0">
                <a:spAutoFit/>
              </a:bodyPr>
              <a:lstStyle/>
              <a:p>
                <a:pPr>
                  <a:lnSpc>
                    <a:spcPct val="150000"/>
                  </a:lnSpc>
                </a:pPr>
                <a:r>
                  <a:rPr lang="en-US" altLang="zh-CN" sz="2000" dirty="0">
                    <a:latin typeface="Calibri" panose="020F0502020204030204" pitchFamily="34" charset="0"/>
                    <a:cs typeface="Calibri" panose="020F0502020204030204" pitchFamily="34" charset="0"/>
                  </a:rPr>
                  <a:t>3. </a:t>
                </a:r>
                <a14:m>
                  <m:oMath xmlns:m="http://schemas.openxmlformats.org/officeDocument/2006/math">
                    <m:r>
                      <a:rPr lang="en-US" altLang="zh-CN" sz="2000" b="0" i="1" smtClean="0">
                        <a:latin typeface="Cambria Math" panose="02040503050406030204" pitchFamily="18" charset="0"/>
                        <a:cs typeface="Calibri" panose="020F0502020204030204" pitchFamily="34" charset="0"/>
                      </a:rPr>
                      <m:t>𝑡</m:t>
                    </m:r>
                  </m:oMath>
                </a14:m>
                <a:r>
                  <a:rPr lang="en-US" altLang="zh-CN" sz="2000" dirty="0">
                    <a:latin typeface="Calibri" panose="020F0502020204030204" pitchFamily="34" charset="0"/>
                    <a:cs typeface="Calibri" panose="020F0502020204030204" pitchFamily="34" charset="0"/>
                  </a:rPr>
                  <a:t>-</a:t>
                </a:r>
                <a14:m>
                  <m:oMath xmlns:m="http://schemas.openxmlformats.org/officeDocument/2006/math">
                    <m:r>
                      <a:rPr lang="en-US" altLang="zh-CN" sz="2000" i="1">
                        <a:latin typeface="Cambria Math" panose="02040503050406030204" pitchFamily="18" charset="0"/>
                        <a:ea typeface="Cambria Math" panose="02040503050406030204" pitchFamily="18" charset="0"/>
                        <a:cs typeface="Calibri" panose="020F0502020204030204" pitchFamily="34" charset="0"/>
                      </a:rPr>
                      <m:t>𝑆𝑁𝐸</m:t>
                    </m:r>
                    <m:r>
                      <a:rPr lang="en-US" altLang="zh-CN" sz="2000" b="0" i="1" smtClean="0">
                        <a:latin typeface="Cambria Math" panose="02040503050406030204" pitchFamily="18" charset="0"/>
                        <a:ea typeface="Cambria Math" panose="02040503050406030204" pitchFamily="18" charset="0"/>
                        <a:cs typeface="Calibri" panose="020F0502020204030204" pitchFamily="34" charset="0"/>
                      </a:rPr>
                      <m:t>𝑠</m:t>
                    </m:r>
                  </m:oMath>
                </a14:m>
                <a:r>
                  <a:rPr lang="en-US" altLang="zh-CN" sz="2000" dirty="0">
                    <a:latin typeface="Calibri" panose="020F0502020204030204" pitchFamily="34" charset="0"/>
                    <a:cs typeface="Calibri" panose="020F0502020204030204" pitchFamily="34" charset="0"/>
                  </a:rPr>
                  <a:t>. </a:t>
                </a:r>
              </a:p>
              <a:p>
                <a:endParaRPr lang="en-US" altLang="zh-CN" sz="2000" dirty="0">
                  <a:latin typeface="Calibri" panose="020F0502020204030204" pitchFamily="34" charset="0"/>
                  <a:cs typeface="Calibri" panose="020F0502020204030204" pitchFamily="34" charset="0"/>
                </a:endParaRPr>
              </a:p>
              <a:p>
                <a:r>
                  <a:rPr lang="en-US" altLang="zh-CN" sz="2000" dirty="0">
                    <a:latin typeface="Calibri" panose="020F0502020204030204" pitchFamily="34" charset="0"/>
                    <a:cs typeface="Calibri" panose="020F0502020204030204" pitchFamily="34" charset="0"/>
                  </a:rPr>
                  <a:t>t-Distributed Stochastic Neighbor Embedding (t-SNE) is a powerful visual method illustrating model's capacity of classification. </a:t>
                </a:r>
              </a:p>
            </p:txBody>
          </p:sp>
        </mc:Choice>
        <mc:Fallback xmlns="">
          <p:sp>
            <p:nvSpPr>
              <p:cNvPr id="3" name="文本框 2">
                <a:extLst>
                  <a:ext uri="{FF2B5EF4-FFF2-40B4-BE49-F238E27FC236}">
                    <a16:creationId xmlns:a16="http://schemas.microsoft.com/office/drawing/2014/main" id="{B0E05E13-0CD6-2763-F6E8-2CAF24141328}"/>
                  </a:ext>
                </a:extLst>
              </p:cNvPr>
              <p:cNvSpPr txBox="1">
                <a:spLocks noRot="1" noChangeAspect="1" noMove="1" noResize="1" noEditPoints="1" noAdjustHandles="1" noChangeArrowheads="1" noChangeShapeType="1" noTextEdit="1"/>
              </p:cNvSpPr>
              <p:nvPr/>
            </p:nvSpPr>
            <p:spPr>
              <a:xfrm>
                <a:off x="1302067" y="1347840"/>
                <a:ext cx="3942286" cy="2092881"/>
              </a:xfrm>
              <a:prstGeom prst="rect">
                <a:avLst/>
              </a:prstGeom>
              <a:blipFill>
                <a:blip r:embed="rId3"/>
                <a:stretch>
                  <a:fillRect l="-1703" b="-4373"/>
                </a:stretch>
              </a:blipFill>
            </p:spPr>
            <p:txBody>
              <a:bodyPr/>
              <a:lstStyle/>
              <a:p>
                <a:r>
                  <a:rPr lang="zh-CN" altLang="en-US">
                    <a:noFill/>
                  </a:rPr>
                  <a:t> </a:t>
                </a:r>
              </a:p>
            </p:txBody>
          </p:sp>
        </mc:Fallback>
      </mc:AlternateContent>
      <p:pic>
        <p:nvPicPr>
          <p:cNvPr id="7" name="图片 6" descr="图示&#10;&#10;描述已自动生成">
            <a:extLst>
              <a:ext uri="{FF2B5EF4-FFF2-40B4-BE49-F238E27FC236}">
                <a16:creationId xmlns:a16="http://schemas.microsoft.com/office/drawing/2014/main" id="{4392187E-5247-1FE3-46FE-213F942115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4617" y="1347839"/>
            <a:ext cx="6279603" cy="4425431"/>
          </a:xfrm>
          <a:prstGeom prst="rect">
            <a:avLst/>
          </a:prstGeom>
        </p:spPr>
      </p:pic>
    </p:spTree>
    <p:extLst>
      <p:ext uri="{BB962C8B-B14F-4D97-AF65-F5344CB8AC3E}">
        <p14:creationId xmlns:p14="http://schemas.microsoft.com/office/powerpoint/2010/main" val="2968877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a:extLst>
              <a:ext uri="{FF2B5EF4-FFF2-40B4-BE49-F238E27FC236}">
                <a16:creationId xmlns:a16="http://schemas.microsoft.com/office/drawing/2014/main" id="{A6C646F8-09F2-478C-9CB3-A544B0FF3E86}"/>
              </a:ext>
            </a:extLst>
          </p:cNvPr>
          <p:cNvSpPr txBox="1">
            <a:spLocks/>
          </p:cNvSpPr>
          <p:nvPr/>
        </p:nvSpPr>
        <p:spPr>
          <a:xfrm>
            <a:off x="1608207" y="2870589"/>
            <a:ext cx="8928100" cy="434341"/>
          </a:xfrm>
          <a:prstGeom prst="rect">
            <a:avLst/>
          </a:prstGeom>
        </p:spPr>
        <p:txBody>
          <a:bodyPr vert="horz" lIns="91440" tIns="45720" rIns="91440" bIns="45720" rtlCol="0" anchor="b">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9pPr>
          </a:lstStyle>
          <a:p>
            <a:endParaRPr lang="zh-CN" altLang="en-US" sz="3600" dirty="0"/>
          </a:p>
        </p:txBody>
      </p:sp>
      <p:sp>
        <p:nvSpPr>
          <p:cNvPr id="8" name="文本占位符 7">
            <a:extLst>
              <a:ext uri="{FF2B5EF4-FFF2-40B4-BE49-F238E27FC236}">
                <a16:creationId xmlns:a16="http://schemas.microsoft.com/office/drawing/2014/main" id="{A1220BE0-E7E8-4167-B31D-876282852311}"/>
              </a:ext>
            </a:extLst>
          </p:cNvPr>
          <p:cNvSpPr>
            <a:spLocks noGrp="1"/>
          </p:cNvSpPr>
          <p:nvPr>
            <p:ph type="body" idx="1"/>
          </p:nvPr>
        </p:nvSpPr>
        <p:spPr>
          <a:xfrm>
            <a:off x="1631950" y="2228736"/>
            <a:ext cx="8928100" cy="551217"/>
          </a:xfrm>
        </p:spPr>
        <p:txBody>
          <a:bodyPr>
            <a:normAutofit lnSpcReduction="10000"/>
          </a:bodyPr>
          <a:lstStyle/>
          <a:p>
            <a:r>
              <a:rPr lang="en-US" altLang="zh-CN" sz="3600" dirty="0">
                <a:latin typeface="Arial" panose="020B0604020202020204" pitchFamily="34" charset="0"/>
                <a:cs typeface="Arial" panose="020B0604020202020204" pitchFamily="34" charset="0"/>
              </a:rPr>
              <a:t>Part 1. Introduction</a:t>
            </a:r>
          </a:p>
        </p:txBody>
      </p:sp>
      <p:sp>
        <p:nvSpPr>
          <p:cNvPr id="2" name="矩形 1">
            <a:extLst>
              <a:ext uri="{FF2B5EF4-FFF2-40B4-BE49-F238E27FC236}">
                <a16:creationId xmlns:a16="http://schemas.microsoft.com/office/drawing/2014/main" id="{48C83439-EFDE-A492-8BB7-14BD83D74D7A}"/>
              </a:ext>
            </a:extLst>
          </p:cNvPr>
          <p:cNvSpPr/>
          <p:nvPr/>
        </p:nvSpPr>
        <p:spPr>
          <a:xfrm>
            <a:off x="4591318" y="5859887"/>
            <a:ext cx="3032975" cy="8242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938080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2CEACC0-9CAE-4CE8-ADE2-8FC13B1889CE}"/>
              </a:ext>
            </a:extLst>
          </p:cNvPr>
          <p:cNvSpPr>
            <a:spLocks noGrp="1"/>
          </p:cNvSpPr>
          <p:nvPr>
            <p:ph type="sldNum" sz="quarter" idx="10"/>
          </p:nvPr>
        </p:nvSpPr>
        <p:spPr>
          <a:xfrm>
            <a:off x="3445925" y="6492875"/>
            <a:ext cx="2844800" cy="365125"/>
          </a:xfrm>
        </p:spPr>
        <p:txBody>
          <a:bodyPr/>
          <a:lstStyle/>
          <a:p>
            <a:pPr>
              <a:defRPr/>
            </a:pPr>
            <a:fld id="{8D15FAB9-B976-4318-94F5-364127788755}" type="slidenum">
              <a:rPr lang="zh-CN" altLang="en-US" smtClean="0"/>
              <a:pPr>
                <a:defRPr/>
              </a:pPr>
              <a:t>20</a:t>
            </a:fld>
            <a:endParaRPr lang="zh-CN" altLang="en-US" dirty="0"/>
          </a:p>
        </p:txBody>
      </p:sp>
      <p:sp>
        <p:nvSpPr>
          <p:cNvPr id="38" name="文本框 37">
            <a:extLst>
              <a:ext uri="{FF2B5EF4-FFF2-40B4-BE49-F238E27FC236}">
                <a16:creationId xmlns:a16="http://schemas.microsoft.com/office/drawing/2014/main" id="{10625862-DDAA-4BBC-96F5-8BF30B92D1E3}"/>
              </a:ext>
            </a:extLst>
          </p:cNvPr>
          <p:cNvSpPr txBox="1"/>
          <p:nvPr/>
        </p:nvSpPr>
        <p:spPr>
          <a:xfrm>
            <a:off x="1314858" y="444007"/>
            <a:ext cx="3774252" cy="523220"/>
          </a:xfrm>
          <a:prstGeom prst="rect">
            <a:avLst/>
          </a:prstGeom>
          <a:noFill/>
        </p:spPr>
        <p:txBody>
          <a:bodyPr wrap="square">
            <a:spAutoFit/>
          </a:bodyPr>
          <a:lstStyle/>
          <a:p>
            <a:pPr algn="l" fontAlgn="base"/>
            <a:r>
              <a:rPr lang="en-US" altLang="zh-CN" sz="2800" b="1" i="0" dirty="0">
                <a:solidFill>
                  <a:srgbClr val="1C497D"/>
                </a:solidFill>
                <a:effectLst/>
                <a:latin typeface="Arial" panose="020B0604020202020204" pitchFamily="34" charset="0"/>
                <a:cs typeface="Arial" panose="020B0604020202020204" pitchFamily="34" charset="0"/>
              </a:rPr>
              <a:t>Results</a:t>
            </a:r>
          </a:p>
        </p:txBody>
      </p:sp>
      <p:sp>
        <p:nvSpPr>
          <p:cNvPr id="2" name="矩形 1">
            <a:extLst>
              <a:ext uri="{FF2B5EF4-FFF2-40B4-BE49-F238E27FC236}">
                <a16:creationId xmlns:a16="http://schemas.microsoft.com/office/drawing/2014/main" id="{46552B0B-79DD-5272-392C-D9A89331E727}"/>
              </a:ext>
            </a:extLst>
          </p:cNvPr>
          <p:cNvSpPr/>
          <p:nvPr/>
        </p:nvSpPr>
        <p:spPr>
          <a:xfrm>
            <a:off x="230141" y="6529769"/>
            <a:ext cx="1745090" cy="315531"/>
          </a:xfrm>
          <a:prstGeom prst="rect">
            <a:avLst/>
          </a:prstGeom>
          <a:solidFill>
            <a:srgbClr val="1B3563"/>
          </a:solidFill>
          <a:ln>
            <a:solidFill>
              <a:srgbClr val="1B3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3EDC6035-99C3-D4FA-07D8-C95AE313A430}"/>
              </a:ext>
            </a:extLst>
          </p:cNvPr>
          <p:cNvSpPr/>
          <p:nvPr/>
        </p:nvSpPr>
        <p:spPr>
          <a:xfrm>
            <a:off x="9249681" y="6553582"/>
            <a:ext cx="2580528" cy="253619"/>
          </a:xfrm>
          <a:prstGeom prst="rect">
            <a:avLst/>
          </a:prstGeom>
          <a:solidFill>
            <a:srgbClr val="1B3563"/>
          </a:solidFill>
          <a:ln>
            <a:solidFill>
              <a:srgbClr val="1B3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Picture 6">
            <a:extLst>
              <a:ext uri="{FF2B5EF4-FFF2-40B4-BE49-F238E27FC236}">
                <a16:creationId xmlns:a16="http://schemas.microsoft.com/office/drawing/2014/main" id="{4C2DB081-64FE-0B4C-19AA-5ACCC00A09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7046" y="2133640"/>
            <a:ext cx="4217758" cy="2486525"/>
          </a:xfrm>
          <a:prstGeom prst="rect">
            <a:avLst/>
          </a:prstGeom>
        </p:spPr>
      </p:pic>
      <p:pic>
        <p:nvPicPr>
          <p:cNvPr id="10" name="Picture 9">
            <a:extLst>
              <a:ext uri="{FF2B5EF4-FFF2-40B4-BE49-F238E27FC236}">
                <a16:creationId xmlns:a16="http://schemas.microsoft.com/office/drawing/2014/main" id="{90BDE0E5-4726-71D7-F33A-32E364D136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0725" y="2175671"/>
            <a:ext cx="4107951" cy="2576172"/>
          </a:xfrm>
          <a:prstGeom prst="rect">
            <a:avLst/>
          </a:prstGeom>
        </p:spPr>
      </p:pic>
      <p:sp>
        <p:nvSpPr>
          <p:cNvPr id="3" name="TextBox 10">
            <a:extLst>
              <a:ext uri="{FF2B5EF4-FFF2-40B4-BE49-F238E27FC236}">
                <a16:creationId xmlns:a16="http://schemas.microsoft.com/office/drawing/2014/main" id="{B5C96AC1-75DE-A18C-15E8-7D5E5975EF1A}"/>
              </a:ext>
            </a:extLst>
          </p:cNvPr>
          <p:cNvSpPr txBox="1"/>
          <p:nvPr/>
        </p:nvSpPr>
        <p:spPr>
          <a:xfrm>
            <a:off x="7737739" y="4856590"/>
            <a:ext cx="1213922" cy="400110"/>
          </a:xfrm>
          <a:prstGeom prst="rect">
            <a:avLst/>
          </a:prstGeom>
          <a:noFill/>
        </p:spPr>
        <p:txBody>
          <a:bodyPr wrap="none" rtlCol="0">
            <a:spAutoFit/>
          </a:bodyPr>
          <a:lstStyle/>
          <a:p>
            <a:r>
              <a:rPr lang="en-US" altLang="zh-CN" sz="2000" dirty="0">
                <a:latin typeface="Calibri" panose="020F0502020204030204" pitchFamily="34" charset="0"/>
                <a:cs typeface="Calibri" panose="020F0502020204030204" pitchFamily="34" charset="0"/>
              </a:rPr>
              <a:t>True</a:t>
            </a:r>
            <a:r>
              <a:rPr lang="en-US" altLang="zh-CN" dirty="0"/>
              <a:t> </a:t>
            </a:r>
            <a:r>
              <a:rPr lang="en-US" altLang="zh-CN" sz="2000" dirty="0">
                <a:latin typeface="Calibri" panose="020F0502020204030204" pitchFamily="34" charset="0"/>
                <a:cs typeface="Calibri" panose="020F0502020204030204" pitchFamily="34" charset="0"/>
              </a:rPr>
              <a:t>label</a:t>
            </a:r>
            <a:endParaRPr lang="zh-CN" altLang="en-US" sz="2000" dirty="0">
              <a:latin typeface="Calibri" panose="020F0502020204030204" pitchFamily="34" charset="0"/>
              <a:cs typeface="Calibri" panose="020F0502020204030204" pitchFamily="34" charset="0"/>
            </a:endParaRPr>
          </a:p>
        </p:txBody>
      </p:sp>
      <p:sp>
        <p:nvSpPr>
          <p:cNvPr id="8" name="TextBox 11">
            <a:extLst>
              <a:ext uri="{FF2B5EF4-FFF2-40B4-BE49-F238E27FC236}">
                <a16:creationId xmlns:a16="http://schemas.microsoft.com/office/drawing/2014/main" id="{9067204B-C0F4-D77F-BC09-B83980D8A37C}"/>
              </a:ext>
            </a:extLst>
          </p:cNvPr>
          <p:cNvSpPr txBox="1"/>
          <p:nvPr/>
        </p:nvSpPr>
        <p:spPr>
          <a:xfrm>
            <a:off x="2622596" y="4856590"/>
            <a:ext cx="1250471" cy="400110"/>
          </a:xfrm>
          <a:prstGeom prst="rect">
            <a:avLst/>
          </a:prstGeom>
          <a:noFill/>
        </p:spPr>
        <p:txBody>
          <a:bodyPr wrap="none" rtlCol="0">
            <a:spAutoFit/>
          </a:bodyPr>
          <a:lstStyle/>
          <a:p>
            <a:r>
              <a:rPr lang="en-US" altLang="zh-CN" sz="2000" dirty="0">
                <a:latin typeface="Calibri" panose="020F0502020204030204" pitchFamily="34" charset="0"/>
                <a:cs typeface="Calibri" panose="020F0502020204030204" pitchFamily="34" charset="0"/>
              </a:rPr>
              <a:t>Prediction</a:t>
            </a:r>
            <a:endParaRPr lang="zh-CN" altLang="en-US" sz="2000" dirty="0">
              <a:latin typeface="Calibri" panose="020F0502020204030204" pitchFamily="34" charset="0"/>
              <a:cs typeface="Calibri" panose="020F0502020204030204" pitchFamily="34" charset="0"/>
            </a:endParaRPr>
          </a:p>
        </p:txBody>
      </p:sp>
      <p:sp>
        <p:nvSpPr>
          <p:cNvPr id="9" name="文本框 8">
            <a:extLst>
              <a:ext uri="{FF2B5EF4-FFF2-40B4-BE49-F238E27FC236}">
                <a16:creationId xmlns:a16="http://schemas.microsoft.com/office/drawing/2014/main" id="{0A8F9EFC-7B84-48EC-ABE6-661DFFEEF302}"/>
              </a:ext>
            </a:extLst>
          </p:cNvPr>
          <p:cNvSpPr txBox="1"/>
          <p:nvPr/>
        </p:nvSpPr>
        <p:spPr>
          <a:xfrm>
            <a:off x="1337046" y="1428922"/>
            <a:ext cx="6100482" cy="400110"/>
          </a:xfrm>
          <a:prstGeom prst="rect">
            <a:avLst/>
          </a:prstGeom>
          <a:noFill/>
        </p:spPr>
        <p:txBody>
          <a:bodyPr wrap="square">
            <a:spAutoFit/>
          </a:bodyPr>
          <a:lstStyle/>
          <a:p>
            <a:r>
              <a:rPr lang="en-US" altLang="zh-CN" sz="2000" b="1" dirty="0">
                <a:solidFill>
                  <a:schemeClr val="accent2"/>
                </a:solidFill>
                <a:latin typeface="Arial" panose="020B0604020202020204" pitchFamily="34" charset="0"/>
                <a:cs typeface="Arial" panose="020B0604020202020204" pitchFamily="34" charset="0"/>
              </a:rPr>
              <a:t>Examples from CNN-LSTM model </a:t>
            </a:r>
            <a:endParaRPr lang="en-US" altLang="zh-C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284352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2CEACC0-9CAE-4CE8-ADE2-8FC13B1889CE}"/>
              </a:ext>
            </a:extLst>
          </p:cNvPr>
          <p:cNvSpPr>
            <a:spLocks noGrp="1"/>
          </p:cNvSpPr>
          <p:nvPr>
            <p:ph type="sldNum" sz="quarter" idx="10"/>
          </p:nvPr>
        </p:nvSpPr>
        <p:spPr>
          <a:xfrm>
            <a:off x="3445925" y="6492875"/>
            <a:ext cx="2844800" cy="365125"/>
          </a:xfrm>
        </p:spPr>
        <p:txBody>
          <a:bodyPr/>
          <a:lstStyle/>
          <a:p>
            <a:pPr>
              <a:defRPr/>
            </a:pPr>
            <a:fld id="{8D15FAB9-B976-4318-94F5-364127788755}" type="slidenum">
              <a:rPr lang="zh-CN" altLang="en-US" smtClean="0"/>
              <a:pPr>
                <a:defRPr/>
              </a:pPr>
              <a:t>21</a:t>
            </a:fld>
            <a:endParaRPr lang="zh-CN" altLang="en-US" dirty="0"/>
          </a:p>
        </p:txBody>
      </p:sp>
      <p:sp>
        <p:nvSpPr>
          <p:cNvPr id="38" name="文本框 37">
            <a:extLst>
              <a:ext uri="{FF2B5EF4-FFF2-40B4-BE49-F238E27FC236}">
                <a16:creationId xmlns:a16="http://schemas.microsoft.com/office/drawing/2014/main" id="{10625862-DDAA-4BBC-96F5-8BF30B92D1E3}"/>
              </a:ext>
            </a:extLst>
          </p:cNvPr>
          <p:cNvSpPr txBox="1"/>
          <p:nvPr/>
        </p:nvSpPr>
        <p:spPr>
          <a:xfrm>
            <a:off x="1314858" y="444007"/>
            <a:ext cx="3774252" cy="523220"/>
          </a:xfrm>
          <a:prstGeom prst="rect">
            <a:avLst/>
          </a:prstGeom>
          <a:noFill/>
        </p:spPr>
        <p:txBody>
          <a:bodyPr wrap="square">
            <a:spAutoFit/>
          </a:bodyPr>
          <a:lstStyle/>
          <a:p>
            <a:pPr algn="l" fontAlgn="base"/>
            <a:r>
              <a:rPr lang="en-US" altLang="zh-CN" sz="2800" b="1" i="0" dirty="0">
                <a:solidFill>
                  <a:srgbClr val="1C497D"/>
                </a:solidFill>
                <a:effectLst/>
                <a:latin typeface="Arial" panose="020B0604020202020204" pitchFamily="34" charset="0"/>
                <a:cs typeface="Arial" panose="020B0604020202020204" pitchFamily="34" charset="0"/>
              </a:rPr>
              <a:t>Results</a:t>
            </a:r>
          </a:p>
        </p:txBody>
      </p:sp>
      <p:sp>
        <p:nvSpPr>
          <p:cNvPr id="2" name="矩形 1">
            <a:extLst>
              <a:ext uri="{FF2B5EF4-FFF2-40B4-BE49-F238E27FC236}">
                <a16:creationId xmlns:a16="http://schemas.microsoft.com/office/drawing/2014/main" id="{46552B0B-79DD-5272-392C-D9A89331E727}"/>
              </a:ext>
            </a:extLst>
          </p:cNvPr>
          <p:cNvSpPr/>
          <p:nvPr/>
        </p:nvSpPr>
        <p:spPr>
          <a:xfrm>
            <a:off x="230141" y="6529769"/>
            <a:ext cx="1745090" cy="315531"/>
          </a:xfrm>
          <a:prstGeom prst="rect">
            <a:avLst/>
          </a:prstGeom>
          <a:solidFill>
            <a:srgbClr val="1B3563"/>
          </a:solidFill>
          <a:ln>
            <a:solidFill>
              <a:srgbClr val="1B3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3EDC6035-99C3-D4FA-07D8-C95AE313A430}"/>
              </a:ext>
            </a:extLst>
          </p:cNvPr>
          <p:cNvSpPr/>
          <p:nvPr/>
        </p:nvSpPr>
        <p:spPr>
          <a:xfrm>
            <a:off x="9249681" y="6553582"/>
            <a:ext cx="2580528" cy="253619"/>
          </a:xfrm>
          <a:prstGeom prst="rect">
            <a:avLst/>
          </a:prstGeom>
          <a:solidFill>
            <a:srgbClr val="1B3563"/>
          </a:solidFill>
          <a:ln>
            <a:solidFill>
              <a:srgbClr val="1B3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a:extLst>
              <a:ext uri="{FF2B5EF4-FFF2-40B4-BE49-F238E27FC236}">
                <a16:creationId xmlns:a16="http://schemas.microsoft.com/office/drawing/2014/main" id="{567372F0-CE73-914E-9536-344138490317}"/>
              </a:ext>
            </a:extLst>
          </p:cNvPr>
          <p:cNvPicPr>
            <a:picLocks noChangeAspect="1"/>
          </p:cNvPicPr>
          <p:nvPr/>
        </p:nvPicPr>
        <p:blipFill>
          <a:blip r:embed="rId3"/>
          <a:stretch>
            <a:fillRect/>
          </a:stretch>
        </p:blipFill>
        <p:spPr>
          <a:xfrm>
            <a:off x="3534683" y="2128542"/>
            <a:ext cx="5122634" cy="3252198"/>
          </a:xfrm>
          <a:prstGeom prst="rect">
            <a:avLst/>
          </a:prstGeom>
        </p:spPr>
      </p:pic>
      <p:sp>
        <p:nvSpPr>
          <p:cNvPr id="3" name="文本框 2">
            <a:extLst>
              <a:ext uri="{FF2B5EF4-FFF2-40B4-BE49-F238E27FC236}">
                <a16:creationId xmlns:a16="http://schemas.microsoft.com/office/drawing/2014/main" id="{375E49FD-A981-8BE4-6068-85BDA4A0FFE2}"/>
              </a:ext>
            </a:extLst>
          </p:cNvPr>
          <p:cNvSpPr txBox="1"/>
          <p:nvPr/>
        </p:nvSpPr>
        <p:spPr>
          <a:xfrm>
            <a:off x="1314858" y="1477260"/>
            <a:ext cx="6100482" cy="400110"/>
          </a:xfrm>
          <a:prstGeom prst="rect">
            <a:avLst/>
          </a:prstGeom>
          <a:noFill/>
        </p:spPr>
        <p:txBody>
          <a:bodyPr wrap="square">
            <a:spAutoFit/>
          </a:bodyPr>
          <a:lstStyle/>
          <a:p>
            <a:r>
              <a:rPr lang="en-US" altLang="zh-CN" sz="2000" b="1" dirty="0">
                <a:solidFill>
                  <a:schemeClr val="accent2"/>
                </a:solidFill>
                <a:latin typeface="Arial" panose="020B0604020202020204" pitchFamily="34" charset="0"/>
                <a:cs typeface="Arial" panose="020B0604020202020204" pitchFamily="34" charset="0"/>
              </a:rPr>
              <a:t>Mis-labeled output from CNN-LSTM model </a:t>
            </a:r>
            <a:endParaRPr lang="en-US" altLang="zh-C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26037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2CEACC0-9CAE-4CE8-ADE2-8FC13B1889CE}"/>
              </a:ext>
            </a:extLst>
          </p:cNvPr>
          <p:cNvSpPr>
            <a:spLocks noGrp="1"/>
          </p:cNvSpPr>
          <p:nvPr>
            <p:ph type="sldNum" sz="quarter" idx="10"/>
          </p:nvPr>
        </p:nvSpPr>
        <p:spPr>
          <a:xfrm>
            <a:off x="3445925" y="6492875"/>
            <a:ext cx="2844800" cy="365125"/>
          </a:xfrm>
        </p:spPr>
        <p:txBody>
          <a:bodyPr/>
          <a:lstStyle/>
          <a:p>
            <a:pPr>
              <a:defRPr/>
            </a:pPr>
            <a:fld id="{8D15FAB9-B976-4318-94F5-364127788755}" type="slidenum">
              <a:rPr lang="zh-CN" altLang="en-US" smtClean="0">
                <a:latin typeface="Arial" panose="020B0604020202020204" pitchFamily="34" charset="0"/>
                <a:cs typeface="Arial" panose="020B0604020202020204" pitchFamily="34" charset="0"/>
              </a:rPr>
              <a:pPr>
                <a:defRPr/>
              </a:pPr>
              <a:t>22</a:t>
            </a:fld>
            <a:endParaRPr lang="zh-CN" altLang="en-US" dirty="0">
              <a:latin typeface="Arial" panose="020B0604020202020204" pitchFamily="34" charset="0"/>
              <a:cs typeface="Arial" panose="020B0604020202020204" pitchFamily="34" charset="0"/>
            </a:endParaRPr>
          </a:p>
        </p:txBody>
      </p:sp>
      <p:sp>
        <p:nvSpPr>
          <p:cNvPr id="38" name="文本框 37">
            <a:extLst>
              <a:ext uri="{FF2B5EF4-FFF2-40B4-BE49-F238E27FC236}">
                <a16:creationId xmlns:a16="http://schemas.microsoft.com/office/drawing/2014/main" id="{10625862-DDAA-4BBC-96F5-8BF30B92D1E3}"/>
              </a:ext>
            </a:extLst>
          </p:cNvPr>
          <p:cNvSpPr txBox="1"/>
          <p:nvPr/>
        </p:nvSpPr>
        <p:spPr>
          <a:xfrm>
            <a:off x="1314858" y="444007"/>
            <a:ext cx="7143342" cy="954107"/>
          </a:xfrm>
          <a:prstGeom prst="rect">
            <a:avLst/>
          </a:prstGeom>
          <a:noFill/>
        </p:spPr>
        <p:txBody>
          <a:bodyPr wrap="square">
            <a:spAutoFit/>
          </a:bodyPr>
          <a:lstStyle/>
          <a:p>
            <a:pPr algn="l" fontAlgn="base"/>
            <a:r>
              <a:rPr lang="en-US" altLang="zh-CN" sz="2800" b="1" i="0" dirty="0">
                <a:solidFill>
                  <a:srgbClr val="1C497D"/>
                </a:solidFill>
                <a:effectLst/>
                <a:latin typeface="Arial" panose="020B0604020202020204" pitchFamily="34" charset="0"/>
                <a:cs typeface="Arial" panose="020B0604020202020204" pitchFamily="34" charset="0"/>
              </a:rPr>
              <a:t>Random Flip &amp; Aggregated </a:t>
            </a:r>
            <a:r>
              <a:rPr lang="en-US" altLang="zh-CN" sz="2800" b="1" dirty="0">
                <a:solidFill>
                  <a:srgbClr val="1C497D"/>
                </a:solidFill>
                <a:latin typeface="Arial" panose="020B0604020202020204" pitchFamily="34" charset="0"/>
                <a:cs typeface="Arial" panose="020B0604020202020204" pitchFamily="34" charset="0"/>
              </a:rPr>
              <a:t>Output</a:t>
            </a:r>
            <a:endParaRPr lang="en-US" altLang="zh-CN" sz="2800" b="1" i="0" dirty="0">
              <a:solidFill>
                <a:srgbClr val="1C497D"/>
              </a:solidFill>
              <a:effectLst/>
              <a:latin typeface="Arial" panose="020B0604020202020204" pitchFamily="34" charset="0"/>
              <a:cs typeface="Arial" panose="020B0604020202020204" pitchFamily="34" charset="0"/>
            </a:endParaRPr>
          </a:p>
          <a:p>
            <a:pPr algn="l" fontAlgn="base"/>
            <a:endParaRPr lang="en-US" altLang="zh-CN" sz="2800" b="1" i="0" dirty="0">
              <a:solidFill>
                <a:srgbClr val="1C497D"/>
              </a:solidFill>
              <a:effectLst/>
              <a:latin typeface="Arial" panose="020B0604020202020204" pitchFamily="34" charset="0"/>
              <a:cs typeface="Arial" panose="020B0604020202020204" pitchFamily="34" charset="0"/>
            </a:endParaRPr>
          </a:p>
        </p:txBody>
      </p:sp>
      <p:sp>
        <p:nvSpPr>
          <p:cNvPr id="2" name="矩形 1">
            <a:extLst>
              <a:ext uri="{FF2B5EF4-FFF2-40B4-BE49-F238E27FC236}">
                <a16:creationId xmlns:a16="http://schemas.microsoft.com/office/drawing/2014/main" id="{46552B0B-79DD-5272-392C-D9A89331E727}"/>
              </a:ext>
            </a:extLst>
          </p:cNvPr>
          <p:cNvSpPr/>
          <p:nvPr/>
        </p:nvSpPr>
        <p:spPr>
          <a:xfrm>
            <a:off x="230141" y="6529769"/>
            <a:ext cx="1745090" cy="315531"/>
          </a:xfrm>
          <a:prstGeom prst="rect">
            <a:avLst/>
          </a:prstGeom>
          <a:solidFill>
            <a:srgbClr val="1B3563"/>
          </a:solidFill>
          <a:ln>
            <a:solidFill>
              <a:srgbClr val="1B3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 name="矩形 4">
            <a:extLst>
              <a:ext uri="{FF2B5EF4-FFF2-40B4-BE49-F238E27FC236}">
                <a16:creationId xmlns:a16="http://schemas.microsoft.com/office/drawing/2014/main" id="{3EDC6035-99C3-D4FA-07D8-C95AE313A430}"/>
              </a:ext>
            </a:extLst>
          </p:cNvPr>
          <p:cNvSpPr/>
          <p:nvPr/>
        </p:nvSpPr>
        <p:spPr>
          <a:xfrm>
            <a:off x="9249681" y="6553582"/>
            <a:ext cx="2580528" cy="253619"/>
          </a:xfrm>
          <a:prstGeom prst="rect">
            <a:avLst/>
          </a:prstGeom>
          <a:solidFill>
            <a:srgbClr val="1B3563"/>
          </a:solidFill>
          <a:ln>
            <a:solidFill>
              <a:srgbClr val="1B3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45709663-B3C5-CC74-D84F-B7CAC9F967EA}"/>
              </a:ext>
            </a:extLst>
          </p:cNvPr>
          <p:cNvSpPr txBox="1"/>
          <p:nvPr/>
        </p:nvSpPr>
        <p:spPr>
          <a:xfrm>
            <a:off x="1102686" y="1398114"/>
            <a:ext cx="3908929" cy="3139321"/>
          </a:xfrm>
          <a:prstGeom prst="rect">
            <a:avLst/>
          </a:prstGeom>
          <a:noFill/>
        </p:spPr>
        <p:txBody>
          <a:bodyPr wrap="square" rtlCol="0">
            <a:spAutoFit/>
          </a:bodyPr>
          <a:lstStyle/>
          <a:p>
            <a:r>
              <a:rPr lang="en-US" altLang="zh-CN" b="1" dirty="0">
                <a:solidFill>
                  <a:schemeClr val="accent2"/>
                </a:solidFill>
                <a:latin typeface="Arial" panose="020B0604020202020204" pitchFamily="34" charset="0"/>
                <a:cs typeface="Arial" panose="020B0604020202020204" pitchFamily="34" charset="0"/>
              </a:rPr>
              <a:t>Random flip:</a:t>
            </a:r>
          </a:p>
          <a:p>
            <a:endParaRPr lang="en-US" altLang="zh-CN" dirty="0">
              <a:latin typeface="Arial" panose="020B0604020202020204" pitchFamily="34" charset="0"/>
              <a:cs typeface="Arial" panose="020B0604020202020204" pitchFamily="34" charset="0"/>
            </a:endParaRPr>
          </a:p>
          <a:p>
            <a:r>
              <a:rPr lang="en-US" altLang="zh-CN" dirty="0">
                <a:latin typeface="Calibri" panose="020F0502020204030204" pitchFamily="34" charset="0"/>
                <a:cs typeface="Calibri" panose="020F0502020204030204" pitchFamily="34" charset="0"/>
              </a:rPr>
              <a:t>For each </a:t>
            </a:r>
            <a:r>
              <a:rPr lang="en-US" altLang="zh-CN" b="1" dirty="0">
                <a:latin typeface="Calibri" panose="020F0502020204030204" pitchFamily="34" charset="0"/>
                <a:cs typeface="Calibri" panose="020F0502020204030204" pitchFamily="34" charset="0"/>
              </a:rPr>
              <a:t>mini-batch</a:t>
            </a:r>
            <a:r>
              <a:rPr lang="en-US" altLang="zh-CN" dirty="0">
                <a:latin typeface="Calibri" panose="020F0502020204030204" pitchFamily="34" charset="0"/>
                <a:cs typeface="Calibri" panose="020F0502020204030204" pitchFamily="34" charset="0"/>
              </a:rPr>
              <a:t> in each </a:t>
            </a:r>
            <a:r>
              <a:rPr lang="en-US" altLang="zh-CN" b="1" dirty="0">
                <a:latin typeface="Calibri" panose="020F0502020204030204" pitchFamily="34" charset="0"/>
                <a:cs typeface="Calibri" panose="020F0502020204030204" pitchFamily="34" charset="0"/>
              </a:rPr>
              <a:t>epoch</a:t>
            </a:r>
            <a:r>
              <a:rPr lang="en-US" altLang="zh-CN" dirty="0">
                <a:latin typeface="Calibri" panose="020F0502020204030204" pitchFamily="34" charset="0"/>
                <a:cs typeface="Calibri" panose="020F0502020204030204" pitchFamily="34" charset="0"/>
              </a:rPr>
              <a:t>,</a:t>
            </a:r>
          </a:p>
          <a:p>
            <a:r>
              <a:rPr lang="en-US" altLang="zh-CN" dirty="0">
                <a:latin typeface="Calibri" panose="020F0502020204030204" pitchFamily="34" charset="0"/>
                <a:cs typeface="Calibri" panose="020F0502020204030204" pitchFamily="34" charset="0"/>
              </a:rPr>
              <a:t>Set each image with </a:t>
            </a:r>
            <a:r>
              <a:rPr lang="en-US" altLang="zh-CN" b="1" dirty="0">
                <a:latin typeface="Calibri" panose="020F0502020204030204" pitchFamily="34" charset="0"/>
                <a:cs typeface="Calibri" panose="020F0502020204030204" pitchFamily="34" charset="0"/>
              </a:rPr>
              <a:t>50% </a:t>
            </a:r>
            <a:r>
              <a:rPr lang="en-US" altLang="zh-CN" dirty="0">
                <a:latin typeface="Calibri" panose="020F0502020204030204" pitchFamily="34" charset="0"/>
                <a:cs typeface="Calibri" panose="020F0502020204030204" pitchFamily="34" charset="0"/>
              </a:rPr>
              <a:t>chance to horizontally flipped before going into the </a:t>
            </a:r>
            <a:r>
              <a:rPr lang="en-US" altLang="zh-CN" b="1" dirty="0">
                <a:latin typeface="Calibri" panose="020F0502020204030204" pitchFamily="34" charset="0"/>
                <a:cs typeface="Calibri" panose="020F0502020204030204" pitchFamily="34" charset="0"/>
              </a:rPr>
              <a:t>training</a:t>
            </a:r>
            <a:r>
              <a:rPr lang="en-US" altLang="zh-CN" dirty="0">
                <a:latin typeface="Calibri" panose="020F0502020204030204" pitchFamily="34" charset="0"/>
                <a:cs typeface="Calibri" panose="020F0502020204030204" pitchFamily="34" charset="0"/>
              </a:rPr>
              <a:t> procedure.</a:t>
            </a:r>
          </a:p>
          <a:p>
            <a:endParaRPr lang="en-US" altLang="zh-CN" dirty="0">
              <a:latin typeface="Calibri" panose="020F0502020204030204" pitchFamily="34" charset="0"/>
              <a:cs typeface="Calibri" panose="020F0502020204030204" pitchFamily="34" charset="0"/>
            </a:endParaRPr>
          </a:p>
          <a:p>
            <a:r>
              <a:rPr lang="en-US" altLang="zh-CN" dirty="0">
                <a:latin typeface="Calibri" panose="020F0502020204030204" pitchFamily="34" charset="0"/>
                <a:cs typeface="Calibri" panose="020F0502020204030204" pitchFamily="34" charset="0"/>
              </a:rPr>
              <a:t>Goal: Potentially augment training data size twice----</a:t>
            </a:r>
            <a:r>
              <a:rPr lang="en-US" altLang="zh-CN" b="1" dirty="0">
                <a:latin typeface="Calibri" panose="020F0502020204030204" pitchFamily="34" charset="0"/>
                <a:cs typeface="Calibri" panose="020F0502020204030204" pitchFamily="34" charset="0"/>
              </a:rPr>
              <a:t>Data enhancement</a:t>
            </a:r>
            <a:r>
              <a:rPr lang="en-US" altLang="zh-CN" dirty="0">
                <a:latin typeface="Calibri" panose="020F0502020204030204" pitchFamily="34" charset="0"/>
                <a:cs typeface="Calibri" panose="020F0502020204030204" pitchFamily="34" charset="0"/>
              </a:rPr>
              <a:t>.</a:t>
            </a:r>
          </a:p>
          <a:p>
            <a:endParaRPr lang="en-US" altLang="zh-CN" dirty="0">
              <a:latin typeface="Arial" panose="020B0604020202020204" pitchFamily="34" charset="0"/>
              <a:cs typeface="Arial" panose="020B0604020202020204" pitchFamily="34" charset="0"/>
            </a:endParaRPr>
          </a:p>
          <a:p>
            <a:endParaRPr lang="zh-CN" altLang="en-US"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23246094-12A6-6CF2-FCDB-FAEE61F3202D}"/>
              </a:ext>
            </a:extLst>
          </p:cNvPr>
          <p:cNvSpPr txBox="1"/>
          <p:nvPr/>
        </p:nvSpPr>
        <p:spPr>
          <a:xfrm>
            <a:off x="6717857" y="1395409"/>
            <a:ext cx="4862145" cy="2585323"/>
          </a:xfrm>
          <a:prstGeom prst="rect">
            <a:avLst/>
          </a:prstGeom>
          <a:noFill/>
        </p:spPr>
        <p:txBody>
          <a:bodyPr wrap="square" rtlCol="0">
            <a:spAutoFit/>
          </a:bodyPr>
          <a:lstStyle/>
          <a:p>
            <a:r>
              <a:rPr lang="en-US" altLang="zh-CN" b="1" dirty="0">
                <a:solidFill>
                  <a:schemeClr val="accent2"/>
                </a:solidFill>
                <a:latin typeface="Arial" panose="020B0604020202020204" pitchFamily="34" charset="0"/>
                <a:cs typeface="Arial" panose="020B0604020202020204" pitchFamily="34" charset="0"/>
              </a:rPr>
              <a:t>Aggregated Output:</a:t>
            </a:r>
          </a:p>
          <a:p>
            <a:endParaRPr lang="en-US" altLang="zh-CN" b="1" dirty="0">
              <a:solidFill>
                <a:schemeClr val="accent2"/>
              </a:solidFill>
              <a:latin typeface="Arial" panose="020B0604020202020204" pitchFamily="34" charset="0"/>
              <a:cs typeface="Arial" panose="020B0604020202020204" pitchFamily="34" charset="0"/>
            </a:endParaRPr>
          </a:p>
          <a:p>
            <a:r>
              <a:rPr lang="en-US" altLang="zh-CN" dirty="0">
                <a:latin typeface="Calibri" panose="020F0502020204030204" pitchFamily="34" charset="0"/>
                <a:cs typeface="Calibri" panose="020F0502020204030204" pitchFamily="34" charset="0"/>
              </a:rPr>
              <a:t>When </a:t>
            </a:r>
            <a:r>
              <a:rPr lang="en-US" altLang="zh-CN" b="1" dirty="0">
                <a:latin typeface="Calibri" panose="020F0502020204030204" pitchFamily="34" charset="0"/>
                <a:cs typeface="Calibri" panose="020F0502020204030204" pitchFamily="34" charset="0"/>
              </a:rPr>
              <a:t>predicting</a:t>
            </a:r>
            <a:r>
              <a:rPr lang="en-US" altLang="zh-CN" dirty="0">
                <a:latin typeface="Calibri" panose="020F0502020204030204" pitchFamily="34" charset="0"/>
                <a:cs typeface="Calibri" panose="020F0502020204030204" pitchFamily="34" charset="0"/>
              </a:rPr>
              <a:t> the test image label, instead of using the label with highest value of CNN+LSTM output, using the label </a:t>
            </a:r>
            <a:r>
              <a:rPr lang="en-US" altLang="zh-CN" b="1" dirty="0">
                <a:latin typeface="Calibri" panose="020F0502020204030204" pitchFamily="34" charset="0"/>
                <a:cs typeface="Calibri" panose="020F0502020204030204" pitchFamily="34" charset="0"/>
              </a:rPr>
              <a:t>with global highest value</a:t>
            </a:r>
            <a:r>
              <a:rPr lang="en-US" altLang="zh-CN" dirty="0">
                <a:latin typeface="Calibri" panose="020F0502020204030204" pitchFamily="34" charset="0"/>
                <a:cs typeface="Calibri" panose="020F0502020204030204" pitchFamily="34" charset="0"/>
              </a:rPr>
              <a:t> combining output of both </a:t>
            </a:r>
            <a:r>
              <a:rPr lang="en-US" altLang="zh-CN" b="1" dirty="0">
                <a:latin typeface="Calibri" panose="020F0502020204030204" pitchFamily="34" charset="0"/>
                <a:cs typeface="Calibri" panose="020F0502020204030204" pitchFamily="34" charset="0"/>
              </a:rPr>
              <a:t>original image </a:t>
            </a:r>
            <a:r>
              <a:rPr lang="en-US" altLang="zh-CN" dirty="0">
                <a:latin typeface="Calibri" panose="020F0502020204030204" pitchFamily="34" charset="0"/>
                <a:cs typeface="Calibri" panose="020F0502020204030204" pitchFamily="34" charset="0"/>
              </a:rPr>
              <a:t>and </a:t>
            </a:r>
            <a:r>
              <a:rPr lang="en-US" altLang="zh-CN" b="1" dirty="0">
                <a:latin typeface="Calibri" panose="020F0502020204030204" pitchFamily="34" charset="0"/>
                <a:cs typeface="Calibri" panose="020F0502020204030204" pitchFamily="34" charset="0"/>
              </a:rPr>
              <a:t>its horizontally flipped image.</a:t>
            </a:r>
          </a:p>
          <a:p>
            <a:endParaRPr lang="en-US" altLang="zh-CN" dirty="0">
              <a:latin typeface="Arial" panose="020B0604020202020204" pitchFamily="34" charset="0"/>
              <a:cs typeface="Arial" panose="020B0604020202020204" pitchFamily="34" charset="0"/>
            </a:endParaRPr>
          </a:p>
          <a:p>
            <a:endParaRPr lang="en-US" altLang="zh-CN" dirty="0">
              <a:latin typeface="Arial" panose="020B0604020202020204" pitchFamily="34" charset="0"/>
              <a:cs typeface="Arial" panose="020B0604020202020204" pitchFamily="34" charset="0"/>
            </a:endParaRPr>
          </a:p>
        </p:txBody>
      </p:sp>
      <p:sp>
        <p:nvSpPr>
          <p:cNvPr id="13" name="Rectangle: Rounded Corners 12">
            <a:extLst>
              <a:ext uri="{FF2B5EF4-FFF2-40B4-BE49-F238E27FC236}">
                <a16:creationId xmlns:a16="http://schemas.microsoft.com/office/drawing/2014/main" id="{1159335D-1A31-9025-A33D-6350E6D7EB52}"/>
              </a:ext>
            </a:extLst>
          </p:cNvPr>
          <p:cNvSpPr/>
          <p:nvPr/>
        </p:nvSpPr>
        <p:spPr>
          <a:xfrm>
            <a:off x="2801453" y="4121827"/>
            <a:ext cx="1379509" cy="7579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2">
                    <a:lumMod val="75000"/>
                  </a:schemeClr>
                </a:solidFill>
                <a:latin typeface="Arial" panose="020B0604020202020204" pitchFamily="34" charset="0"/>
                <a:cs typeface="Arial" panose="020B0604020202020204" pitchFamily="34" charset="0"/>
              </a:rPr>
              <a:t>CNN+LSTM</a:t>
            </a:r>
            <a:endParaRPr lang="zh-CN" altLang="en-US" sz="1400" b="1" dirty="0">
              <a:solidFill>
                <a:schemeClr val="tx2">
                  <a:lumMod val="75000"/>
                </a:schemeClr>
              </a:solidFill>
              <a:latin typeface="Arial" panose="020B0604020202020204" pitchFamily="34" charset="0"/>
              <a:cs typeface="Arial" panose="020B0604020202020204" pitchFamily="34" charset="0"/>
            </a:endParaRPr>
          </a:p>
        </p:txBody>
      </p:sp>
      <p:sp>
        <p:nvSpPr>
          <p:cNvPr id="14" name="Rectangle: Rounded Corners 13">
            <a:extLst>
              <a:ext uri="{FF2B5EF4-FFF2-40B4-BE49-F238E27FC236}">
                <a16:creationId xmlns:a16="http://schemas.microsoft.com/office/drawing/2014/main" id="{1A14CBE6-6A60-A4C1-D262-863A8B08674B}"/>
              </a:ext>
            </a:extLst>
          </p:cNvPr>
          <p:cNvSpPr/>
          <p:nvPr/>
        </p:nvSpPr>
        <p:spPr>
          <a:xfrm>
            <a:off x="4943508" y="4121827"/>
            <a:ext cx="1520407" cy="7579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2">
                    <a:lumMod val="75000"/>
                  </a:schemeClr>
                </a:solidFill>
                <a:latin typeface="Arial" panose="020B0604020202020204" pitchFamily="34" charset="0"/>
                <a:cs typeface="Arial" panose="020B0604020202020204" pitchFamily="34" charset="0"/>
              </a:rPr>
              <a:t>Probs of  each label is true</a:t>
            </a:r>
            <a:endParaRPr lang="zh-CN" altLang="en-US" sz="1400" b="1" dirty="0">
              <a:solidFill>
                <a:schemeClr val="tx2">
                  <a:lumMod val="75000"/>
                </a:schemeClr>
              </a:solidFill>
              <a:latin typeface="Arial" panose="020B0604020202020204" pitchFamily="34" charset="0"/>
              <a:cs typeface="Arial" panose="020B0604020202020204" pitchFamily="34" charset="0"/>
            </a:endParaRPr>
          </a:p>
        </p:txBody>
      </p:sp>
      <p:cxnSp>
        <p:nvCxnSpPr>
          <p:cNvPr id="16" name="Straight Arrow Connector 15">
            <a:extLst>
              <a:ext uri="{FF2B5EF4-FFF2-40B4-BE49-F238E27FC236}">
                <a16:creationId xmlns:a16="http://schemas.microsoft.com/office/drawing/2014/main" id="{6F222EEA-028C-DE2C-F09B-A0F32C2A940F}"/>
              </a:ext>
            </a:extLst>
          </p:cNvPr>
          <p:cNvCxnSpPr>
            <a:cxnSpLocks/>
            <a:stCxn id="13" idx="3"/>
            <a:endCxn id="14" idx="1"/>
          </p:cNvCxnSpPr>
          <p:nvPr/>
        </p:nvCxnSpPr>
        <p:spPr>
          <a:xfrm>
            <a:off x="4180962" y="4500779"/>
            <a:ext cx="76254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07D3BDAD-A32F-B739-76F1-ADCADE490789}"/>
              </a:ext>
            </a:extLst>
          </p:cNvPr>
          <p:cNvCxnSpPr>
            <a:cxnSpLocks/>
            <a:endCxn id="13" idx="1"/>
          </p:cNvCxnSpPr>
          <p:nvPr/>
        </p:nvCxnSpPr>
        <p:spPr>
          <a:xfrm flipV="1">
            <a:off x="1975231" y="4500779"/>
            <a:ext cx="826222" cy="112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4B28451D-A241-96EB-47FD-3A3F8F3F5E92}"/>
                  </a:ext>
                </a:extLst>
              </p:cNvPr>
              <p:cNvSpPr txBox="1"/>
              <p:nvPr/>
            </p:nvSpPr>
            <p:spPr>
              <a:xfrm>
                <a:off x="6865977" y="4373548"/>
                <a:ext cx="311752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𝟒𝟒𝟑</m:t>
                              </m:r>
                              <m:r>
                                <a:rPr lang="en-US" altLang="zh-CN" b="0" i="1" smtClean="0">
                                  <a:latin typeface="Cambria Math" panose="02040503050406030204" pitchFamily="18" charset="0"/>
                                </a:rPr>
                                <m:t>,0.0002,0.44</m:t>
                              </m:r>
                              <m:r>
                                <a:rPr lang="en-US" altLang="zh-CN" b="0" i="1" smtClean="0">
                                  <a:latin typeface="Cambria Math" panose="02040503050406030204" pitchFamily="18" charset="0"/>
                                </a:rPr>
                                <m:t>2</m:t>
                              </m:r>
                              <m:r>
                                <a:rPr lang="en-US" altLang="zh-CN" b="0" i="1" smtClean="0">
                                  <a:latin typeface="Cambria Math" panose="02040503050406030204" pitchFamily="18" charset="0"/>
                                </a:rPr>
                                <m:t>,…</m:t>
                              </m:r>
                            </m:e>
                          </m:d>
                        </m:e>
                        <m:sup>
                          <m:r>
                            <a:rPr lang="en-US" altLang="zh-CN" b="0" i="1" smtClean="0">
                              <a:latin typeface="Cambria Math" panose="02040503050406030204" pitchFamily="18" charset="0"/>
                            </a:rPr>
                            <m:t>𝑇</m:t>
                          </m:r>
                        </m:sup>
                      </m:sSup>
                    </m:oMath>
                  </m:oMathPara>
                </a14:m>
                <a:endParaRPr lang="en-US" altLang="zh-CN" b="0" dirty="0">
                  <a:latin typeface="Arial" panose="020B0604020202020204" pitchFamily="34" charset="0"/>
                  <a:cs typeface="Arial" panose="020B0604020202020204" pitchFamily="34" charset="0"/>
                </a:endParaRPr>
              </a:p>
              <a:p>
                <a:endParaRPr lang="zh-CN" altLang="en-US" dirty="0">
                  <a:latin typeface="Arial" panose="020B0604020202020204" pitchFamily="34" charset="0"/>
                  <a:cs typeface="Arial" panose="020B0604020202020204" pitchFamily="34" charset="0"/>
                </a:endParaRPr>
              </a:p>
            </p:txBody>
          </p:sp>
        </mc:Choice>
        <mc:Fallback>
          <p:sp>
            <p:nvSpPr>
              <p:cNvPr id="25" name="TextBox 24">
                <a:extLst>
                  <a:ext uri="{FF2B5EF4-FFF2-40B4-BE49-F238E27FC236}">
                    <a16:creationId xmlns:a16="http://schemas.microsoft.com/office/drawing/2014/main" id="{4B28451D-A241-96EB-47FD-3A3F8F3F5E92}"/>
                  </a:ext>
                </a:extLst>
              </p:cNvPr>
              <p:cNvSpPr txBox="1">
                <a:spLocks noRot="1" noChangeAspect="1" noMove="1" noResize="1" noEditPoints="1" noAdjustHandles="1" noChangeArrowheads="1" noChangeShapeType="1" noTextEdit="1"/>
              </p:cNvSpPr>
              <p:nvPr/>
            </p:nvSpPr>
            <p:spPr>
              <a:xfrm>
                <a:off x="6865977" y="4373548"/>
                <a:ext cx="3117520" cy="553998"/>
              </a:xfrm>
              <a:prstGeom prst="rect">
                <a:avLst/>
              </a:prstGeom>
              <a:blipFill>
                <a:blip r:embed="rId3"/>
                <a:stretch>
                  <a:fillRect t="-109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CDF3C1B1-568C-3E87-6206-8308AB1EB6D2}"/>
                  </a:ext>
                </a:extLst>
              </p:cNvPr>
              <p:cNvSpPr txBox="1"/>
              <p:nvPr/>
            </p:nvSpPr>
            <p:spPr>
              <a:xfrm>
                <a:off x="6865977" y="5343651"/>
                <a:ext cx="312208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solidFill>
                                    <a:schemeClr val="tx1"/>
                                  </a:solidFill>
                                  <a:latin typeface="Cambria Math" panose="02040503050406030204" pitchFamily="18" charset="0"/>
                                </a:rPr>
                                <m:t>0.432</m:t>
                              </m:r>
                              <m:r>
                                <a:rPr lang="en-US" altLang="zh-CN" b="0" i="1" smtClean="0">
                                  <a:latin typeface="Cambria Math" panose="02040503050406030204" pitchFamily="18" charset="0"/>
                                </a:rPr>
                                <m:t>,</m:t>
                              </m:r>
                              <m:r>
                                <a:rPr lang="en-US" altLang="zh-CN" b="0" i="1" smtClean="0">
                                  <a:latin typeface="Cambria Math" panose="02040503050406030204" pitchFamily="18" charset="0"/>
                                </a:rPr>
                                <m:t> </m:t>
                              </m:r>
                              <m:r>
                                <a:rPr lang="en-US" altLang="zh-CN" b="0" i="1" smtClean="0">
                                  <a:latin typeface="Cambria Math" panose="02040503050406030204" pitchFamily="18" charset="0"/>
                                </a:rPr>
                                <m:t>0.00012,</m:t>
                              </m:r>
                              <m:r>
                                <a:rPr lang="en-US" altLang="zh-CN" b="0" i="1" smtClean="0">
                                  <a:latin typeface="Cambria Math" panose="02040503050406030204" pitchFamily="18" charset="0"/>
                                </a:rPr>
                                <m:t> </m:t>
                              </m:r>
                              <m:r>
                                <a:rPr lang="en-US" altLang="zh-CN" b="1" i="1" smtClean="0">
                                  <a:solidFill>
                                    <a:srgbClr val="FF0000"/>
                                  </a:solidFill>
                                  <a:latin typeface="Cambria Math" panose="02040503050406030204" pitchFamily="18" charset="0"/>
                                </a:rPr>
                                <m:t>𝟎</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𝟒𝟓𝟎</m:t>
                              </m:r>
                              <m:r>
                                <a:rPr lang="en-US" altLang="zh-CN" b="0" i="1" smtClean="0">
                                  <a:latin typeface="Cambria Math" panose="02040503050406030204" pitchFamily="18" charset="0"/>
                                </a:rPr>
                                <m:t>,…</m:t>
                              </m:r>
                            </m:e>
                          </m:d>
                        </m:e>
                        <m:sup>
                          <m:r>
                            <a:rPr lang="en-US" altLang="zh-CN" b="0" i="1" smtClean="0">
                              <a:latin typeface="Cambria Math" panose="02040503050406030204" pitchFamily="18" charset="0"/>
                            </a:rPr>
                            <m:t>𝑇</m:t>
                          </m:r>
                        </m:sup>
                      </m:sSup>
                    </m:oMath>
                  </m:oMathPara>
                </a14:m>
                <a:endParaRPr lang="zh-CN" altLang="en-US" dirty="0">
                  <a:latin typeface="Arial" panose="020B0604020202020204" pitchFamily="34" charset="0"/>
                  <a:cs typeface="Arial" panose="020B0604020202020204" pitchFamily="34" charset="0"/>
                </a:endParaRPr>
              </a:p>
            </p:txBody>
          </p:sp>
        </mc:Choice>
        <mc:Fallback>
          <p:sp>
            <p:nvSpPr>
              <p:cNvPr id="28" name="TextBox 27">
                <a:extLst>
                  <a:ext uri="{FF2B5EF4-FFF2-40B4-BE49-F238E27FC236}">
                    <a16:creationId xmlns:a16="http://schemas.microsoft.com/office/drawing/2014/main" id="{CDF3C1B1-568C-3E87-6206-8308AB1EB6D2}"/>
                  </a:ext>
                </a:extLst>
              </p:cNvPr>
              <p:cNvSpPr txBox="1">
                <a:spLocks noRot="1" noChangeAspect="1" noMove="1" noResize="1" noEditPoints="1" noAdjustHandles="1" noChangeArrowheads="1" noChangeShapeType="1" noTextEdit="1"/>
              </p:cNvSpPr>
              <p:nvPr/>
            </p:nvSpPr>
            <p:spPr>
              <a:xfrm>
                <a:off x="6865977" y="5343651"/>
                <a:ext cx="3122086" cy="369332"/>
              </a:xfrm>
              <a:prstGeom prst="rect">
                <a:avLst/>
              </a:prstGeom>
              <a:blipFill>
                <a:blip r:embed="rId4"/>
                <a:stretch>
                  <a:fillRect r="-2930"/>
                </a:stretch>
              </a:blipFill>
            </p:spPr>
            <p:txBody>
              <a:bodyPr/>
              <a:lstStyle/>
              <a:p>
                <a:r>
                  <a:rPr lang="zh-CN" altLang="en-US">
                    <a:noFill/>
                  </a:rPr>
                  <a:t> </a:t>
                </a:r>
              </a:p>
            </p:txBody>
          </p:sp>
        </mc:Fallback>
      </mc:AlternateContent>
      <p:sp>
        <p:nvSpPr>
          <p:cNvPr id="29" name="Rectangle: Rounded Corners 28">
            <a:extLst>
              <a:ext uri="{FF2B5EF4-FFF2-40B4-BE49-F238E27FC236}">
                <a16:creationId xmlns:a16="http://schemas.microsoft.com/office/drawing/2014/main" id="{E858BBBB-943D-0626-BB9B-52C179E5C535}"/>
              </a:ext>
            </a:extLst>
          </p:cNvPr>
          <p:cNvSpPr/>
          <p:nvPr/>
        </p:nvSpPr>
        <p:spPr>
          <a:xfrm>
            <a:off x="2801453" y="5154650"/>
            <a:ext cx="1379509" cy="7579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2">
                    <a:lumMod val="75000"/>
                  </a:schemeClr>
                </a:solidFill>
                <a:latin typeface="Arial" panose="020B0604020202020204" pitchFamily="34" charset="0"/>
                <a:cs typeface="Arial" panose="020B0604020202020204" pitchFamily="34" charset="0"/>
              </a:rPr>
              <a:t>CNN+LSTM</a:t>
            </a:r>
            <a:endParaRPr lang="zh-CN" altLang="en-US" sz="1400" b="1" dirty="0">
              <a:solidFill>
                <a:schemeClr val="tx2">
                  <a:lumMod val="75000"/>
                </a:schemeClr>
              </a:solidFill>
              <a:latin typeface="Arial" panose="020B0604020202020204" pitchFamily="34" charset="0"/>
              <a:cs typeface="Arial" panose="020B0604020202020204" pitchFamily="34" charset="0"/>
            </a:endParaRPr>
          </a:p>
        </p:txBody>
      </p:sp>
      <p:sp>
        <p:nvSpPr>
          <p:cNvPr id="30" name="Rectangle: Rounded Corners 29">
            <a:extLst>
              <a:ext uri="{FF2B5EF4-FFF2-40B4-BE49-F238E27FC236}">
                <a16:creationId xmlns:a16="http://schemas.microsoft.com/office/drawing/2014/main" id="{97179DC4-A554-FD9B-1A4F-9C830E6DD608}"/>
              </a:ext>
            </a:extLst>
          </p:cNvPr>
          <p:cNvSpPr/>
          <p:nvPr/>
        </p:nvSpPr>
        <p:spPr>
          <a:xfrm>
            <a:off x="4943508" y="5154650"/>
            <a:ext cx="1520407" cy="7579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2">
                    <a:lumMod val="75000"/>
                  </a:schemeClr>
                </a:solidFill>
                <a:latin typeface="Arial" panose="020B0604020202020204" pitchFamily="34" charset="0"/>
                <a:cs typeface="Arial" panose="020B0604020202020204" pitchFamily="34" charset="0"/>
              </a:rPr>
              <a:t>Probs of  each label is true</a:t>
            </a:r>
            <a:endParaRPr lang="zh-CN" altLang="en-US" sz="1400" b="1" dirty="0">
              <a:solidFill>
                <a:schemeClr val="tx2">
                  <a:lumMod val="75000"/>
                </a:schemeClr>
              </a:solidFill>
              <a:latin typeface="Arial" panose="020B0604020202020204" pitchFamily="34" charset="0"/>
              <a:cs typeface="Arial" panose="020B0604020202020204" pitchFamily="34" charset="0"/>
            </a:endParaRPr>
          </a:p>
        </p:txBody>
      </p:sp>
      <p:cxnSp>
        <p:nvCxnSpPr>
          <p:cNvPr id="31" name="Straight Arrow Connector 30">
            <a:extLst>
              <a:ext uri="{FF2B5EF4-FFF2-40B4-BE49-F238E27FC236}">
                <a16:creationId xmlns:a16="http://schemas.microsoft.com/office/drawing/2014/main" id="{9C519464-AD0B-41C2-BC54-CF2A15666BF3}"/>
              </a:ext>
            </a:extLst>
          </p:cNvPr>
          <p:cNvCxnSpPr>
            <a:cxnSpLocks/>
            <a:stCxn id="29" idx="3"/>
            <a:endCxn id="30" idx="1"/>
          </p:cNvCxnSpPr>
          <p:nvPr/>
        </p:nvCxnSpPr>
        <p:spPr>
          <a:xfrm>
            <a:off x="4180962" y="5533602"/>
            <a:ext cx="76254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21943E4D-4B4D-E100-E32D-073D8AC9C4C4}"/>
              </a:ext>
            </a:extLst>
          </p:cNvPr>
          <p:cNvCxnSpPr/>
          <p:nvPr/>
        </p:nvCxnSpPr>
        <p:spPr>
          <a:xfrm>
            <a:off x="7658100" y="4774223"/>
            <a:ext cx="0" cy="569428"/>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9C8AE40C-B23A-C8DB-7BD3-F117B74FAD26}"/>
              </a:ext>
            </a:extLst>
          </p:cNvPr>
          <p:cNvCxnSpPr/>
          <p:nvPr/>
        </p:nvCxnSpPr>
        <p:spPr>
          <a:xfrm>
            <a:off x="9076592" y="4774223"/>
            <a:ext cx="0" cy="569428"/>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FC71E8F1-D96A-2CDD-B675-510385073502}"/>
              </a:ext>
            </a:extLst>
          </p:cNvPr>
          <p:cNvSpPr txBox="1"/>
          <p:nvPr/>
        </p:nvSpPr>
        <p:spPr>
          <a:xfrm>
            <a:off x="7697675" y="4914084"/>
            <a:ext cx="670376" cy="261610"/>
          </a:xfrm>
          <a:prstGeom prst="rect">
            <a:avLst/>
          </a:prstGeom>
          <a:noFill/>
        </p:spPr>
        <p:txBody>
          <a:bodyPr wrap="none" rtlCol="0">
            <a:spAutoFit/>
          </a:bodyPr>
          <a:lstStyle/>
          <a:p>
            <a:r>
              <a:rPr lang="en-US" altLang="zh-CN" sz="1100" b="1" dirty="0">
                <a:latin typeface="Arial" panose="020B0604020202020204" pitchFamily="34" charset="0"/>
                <a:cs typeface="Arial" panose="020B0604020202020204" pitchFamily="34" charset="0"/>
              </a:rPr>
              <a:t>Label 5</a:t>
            </a:r>
            <a:endParaRPr lang="zh-CN" altLang="en-US" sz="1100" b="1" dirty="0">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778E9D3F-CC73-3EE7-FC55-71F8AA4EF505}"/>
              </a:ext>
            </a:extLst>
          </p:cNvPr>
          <p:cNvSpPr txBox="1"/>
          <p:nvPr/>
        </p:nvSpPr>
        <p:spPr>
          <a:xfrm>
            <a:off x="9148930" y="4908652"/>
            <a:ext cx="670376" cy="261610"/>
          </a:xfrm>
          <a:prstGeom prst="rect">
            <a:avLst/>
          </a:prstGeom>
          <a:noFill/>
        </p:spPr>
        <p:txBody>
          <a:bodyPr wrap="none" rtlCol="0">
            <a:spAutoFit/>
          </a:bodyPr>
          <a:lstStyle/>
          <a:p>
            <a:r>
              <a:rPr lang="en-US" altLang="zh-CN" sz="1100" b="1" dirty="0">
                <a:latin typeface="Arial" panose="020B0604020202020204" pitchFamily="34" charset="0"/>
                <a:cs typeface="Arial" panose="020B0604020202020204" pitchFamily="34" charset="0"/>
              </a:rPr>
              <a:t>Label 7</a:t>
            </a:r>
            <a:endParaRPr lang="zh-CN" altLang="en-US" sz="1100" b="1" dirty="0">
              <a:latin typeface="Arial" panose="020B0604020202020204" pitchFamily="34" charset="0"/>
              <a:cs typeface="Arial" panose="020B0604020202020204" pitchFamily="34" charset="0"/>
            </a:endParaRPr>
          </a:p>
        </p:txBody>
      </p:sp>
      <p:sp>
        <p:nvSpPr>
          <p:cNvPr id="49" name="Oval 48">
            <a:extLst>
              <a:ext uri="{FF2B5EF4-FFF2-40B4-BE49-F238E27FC236}">
                <a16:creationId xmlns:a16="http://schemas.microsoft.com/office/drawing/2014/main" id="{717D83AD-805B-AF73-3CA6-F281C45FB4C5}"/>
              </a:ext>
            </a:extLst>
          </p:cNvPr>
          <p:cNvSpPr/>
          <p:nvPr/>
        </p:nvSpPr>
        <p:spPr>
          <a:xfrm>
            <a:off x="8099331" y="3820349"/>
            <a:ext cx="576303" cy="27100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b="1" dirty="0">
                <a:solidFill>
                  <a:schemeClr val="tx1"/>
                </a:solidFill>
              </a:rPr>
              <a:t>5</a:t>
            </a:r>
            <a:endParaRPr lang="zh-CN" altLang="en-US" b="1" dirty="0">
              <a:solidFill>
                <a:schemeClr val="tx1"/>
              </a:solidFill>
            </a:endParaRPr>
          </a:p>
        </p:txBody>
      </p:sp>
      <p:sp>
        <p:nvSpPr>
          <p:cNvPr id="50" name="Oval 49">
            <a:extLst>
              <a:ext uri="{FF2B5EF4-FFF2-40B4-BE49-F238E27FC236}">
                <a16:creationId xmlns:a16="http://schemas.microsoft.com/office/drawing/2014/main" id="{C186E834-B5FD-F7C5-7B19-97351AE43709}"/>
              </a:ext>
            </a:extLst>
          </p:cNvPr>
          <p:cNvSpPr/>
          <p:nvPr/>
        </p:nvSpPr>
        <p:spPr>
          <a:xfrm>
            <a:off x="8077274" y="5983688"/>
            <a:ext cx="576303" cy="27100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b="1" dirty="0">
                <a:solidFill>
                  <a:schemeClr val="tx1"/>
                </a:solidFill>
              </a:rPr>
              <a:t>7</a:t>
            </a:r>
            <a:endParaRPr lang="zh-CN" altLang="en-US" b="1" dirty="0">
              <a:solidFill>
                <a:schemeClr val="tx1"/>
              </a:solidFill>
            </a:endParaRPr>
          </a:p>
        </p:txBody>
      </p:sp>
      <p:sp>
        <p:nvSpPr>
          <p:cNvPr id="51" name="Oval 50">
            <a:extLst>
              <a:ext uri="{FF2B5EF4-FFF2-40B4-BE49-F238E27FC236}">
                <a16:creationId xmlns:a16="http://schemas.microsoft.com/office/drawing/2014/main" id="{F265C8C9-E39A-447F-0F1E-F50D8861C224}"/>
              </a:ext>
            </a:extLst>
          </p:cNvPr>
          <p:cNvSpPr/>
          <p:nvPr/>
        </p:nvSpPr>
        <p:spPr>
          <a:xfrm>
            <a:off x="10778358" y="4908652"/>
            <a:ext cx="576303" cy="27100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b="1" dirty="0">
                <a:solidFill>
                  <a:schemeClr val="tx1"/>
                </a:solidFill>
              </a:rPr>
              <a:t>7</a:t>
            </a:r>
            <a:endParaRPr lang="zh-CN" altLang="en-US" b="1" dirty="0">
              <a:solidFill>
                <a:schemeClr val="tx1"/>
              </a:solidFill>
            </a:endParaRPr>
          </a:p>
        </p:txBody>
      </p:sp>
      <p:sp>
        <p:nvSpPr>
          <p:cNvPr id="52" name="Left Brace 51">
            <a:extLst>
              <a:ext uri="{FF2B5EF4-FFF2-40B4-BE49-F238E27FC236}">
                <a16:creationId xmlns:a16="http://schemas.microsoft.com/office/drawing/2014/main" id="{895E2F24-E740-8A5C-C6C6-A279C7F2611F}"/>
              </a:ext>
            </a:extLst>
          </p:cNvPr>
          <p:cNvSpPr/>
          <p:nvPr/>
        </p:nvSpPr>
        <p:spPr>
          <a:xfrm rot="10800000">
            <a:off x="9864875" y="4500778"/>
            <a:ext cx="670367" cy="1092432"/>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cxnSp>
        <p:nvCxnSpPr>
          <p:cNvPr id="54" name="Straight Arrow Connector 53">
            <a:extLst>
              <a:ext uri="{FF2B5EF4-FFF2-40B4-BE49-F238E27FC236}">
                <a16:creationId xmlns:a16="http://schemas.microsoft.com/office/drawing/2014/main" id="{2F24736A-B431-21A5-F89A-4A1302C90742}"/>
              </a:ext>
            </a:extLst>
          </p:cNvPr>
          <p:cNvCxnSpPr>
            <a:stCxn id="25" idx="0"/>
          </p:cNvCxnSpPr>
          <p:nvPr/>
        </p:nvCxnSpPr>
        <p:spPr>
          <a:xfrm flipH="1" flipV="1">
            <a:off x="8365426" y="4121827"/>
            <a:ext cx="59311" cy="2517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AAFE987B-D642-C90F-B739-108776257B90}"/>
              </a:ext>
            </a:extLst>
          </p:cNvPr>
          <p:cNvCxnSpPr>
            <a:cxnSpLocks/>
          </p:cNvCxnSpPr>
          <p:nvPr/>
        </p:nvCxnSpPr>
        <p:spPr>
          <a:xfrm>
            <a:off x="8355818" y="5712983"/>
            <a:ext cx="0" cy="2100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0" name="TextBox 59">
            <a:extLst>
              <a:ext uri="{FF2B5EF4-FFF2-40B4-BE49-F238E27FC236}">
                <a16:creationId xmlns:a16="http://schemas.microsoft.com/office/drawing/2014/main" id="{BFE8634B-8C6A-4839-4E60-A13D79CD1CAC}"/>
              </a:ext>
            </a:extLst>
          </p:cNvPr>
          <p:cNvSpPr txBox="1"/>
          <p:nvPr/>
        </p:nvSpPr>
        <p:spPr>
          <a:xfrm>
            <a:off x="1190377" y="4821666"/>
            <a:ext cx="784854" cy="369332"/>
          </a:xfrm>
          <a:prstGeom prst="rect">
            <a:avLst/>
          </a:prstGeom>
          <a:noFill/>
        </p:spPr>
        <p:txBody>
          <a:bodyPr wrap="square" rtlCol="0">
            <a:spAutoFit/>
          </a:bodyPr>
          <a:lstStyle/>
          <a:p>
            <a:r>
              <a:rPr lang="en-US" altLang="zh-CN" sz="1100" b="1" dirty="0">
                <a:latin typeface="Arial" panose="020B0604020202020204" pitchFamily="34" charset="0"/>
                <a:cs typeface="Arial" panose="020B0604020202020204" pitchFamily="34" charset="0"/>
              </a:rPr>
              <a:t>Original</a:t>
            </a:r>
            <a:r>
              <a:rPr lang="en-US" altLang="zh-CN" dirty="0"/>
              <a:t> </a:t>
            </a:r>
            <a:endParaRPr lang="zh-CN" altLang="en-US" dirty="0"/>
          </a:p>
        </p:txBody>
      </p:sp>
      <p:sp>
        <p:nvSpPr>
          <p:cNvPr id="61" name="TextBox 60">
            <a:extLst>
              <a:ext uri="{FF2B5EF4-FFF2-40B4-BE49-F238E27FC236}">
                <a16:creationId xmlns:a16="http://schemas.microsoft.com/office/drawing/2014/main" id="{A6EE64DF-1BD3-96DB-2FD6-4DA813881391}"/>
              </a:ext>
            </a:extLst>
          </p:cNvPr>
          <p:cNvSpPr txBox="1"/>
          <p:nvPr/>
        </p:nvSpPr>
        <p:spPr>
          <a:xfrm>
            <a:off x="1014180" y="5954882"/>
            <a:ext cx="1922101" cy="369332"/>
          </a:xfrm>
          <a:prstGeom prst="rect">
            <a:avLst/>
          </a:prstGeom>
          <a:noFill/>
        </p:spPr>
        <p:txBody>
          <a:bodyPr wrap="square" rtlCol="0">
            <a:spAutoFit/>
          </a:bodyPr>
          <a:lstStyle/>
          <a:p>
            <a:r>
              <a:rPr lang="en-US" altLang="zh-CN" sz="1100" b="1" dirty="0">
                <a:latin typeface="Arial" panose="020B0604020202020204" pitchFamily="34" charset="0"/>
                <a:cs typeface="Arial" panose="020B0604020202020204" pitchFamily="34" charset="0"/>
              </a:rPr>
              <a:t>Horizontally flipped</a:t>
            </a:r>
            <a:r>
              <a:rPr lang="en-US" altLang="zh-CN" dirty="0"/>
              <a:t> </a:t>
            </a:r>
            <a:endParaRPr lang="zh-CN" altLang="en-US" dirty="0"/>
          </a:p>
        </p:txBody>
      </p:sp>
      <p:cxnSp>
        <p:nvCxnSpPr>
          <p:cNvPr id="64" name="Straight Arrow Connector 63">
            <a:extLst>
              <a:ext uri="{FF2B5EF4-FFF2-40B4-BE49-F238E27FC236}">
                <a16:creationId xmlns:a16="http://schemas.microsoft.com/office/drawing/2014/main" id="{A0DA53FB-BC3C-52DC-B08B-A45DF08277DA}"/>
              </a:ext>
            </a:extLst>
          </p:cNvPr>
          <p:cNvCxnSpPr>
            <a:cxnSpLocks/>
          </p:cNvCxnSpPr>
          <p:nvPr/>
        </p:nvCxnSpPr>
        <p:spPr>
          <a:xfrm flipV="1">
            <a:off x="1971675" y="5587201"/>
            <a:ext cx="826222" cy="112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3258C6D1-7E9D-116A-63C4-213C8DCA1FE4}"/>
              </a:ext>
            </a:extLst>
          </p:cNvPr>
          <p:cNvSpPr/>
          <p:nvPr/>
        </p:nvSpPr>
        <p:spPr>
          <a:xfrm>
            <a:off x="6787253" y="3380567"/>
            <a:ext cx="3200810" cy="3063875"/>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a:extLst>
              <a:ext uri="{FF2B5EF4-FFF2-40B4-BE49-F238E27FC236}">
                <a16:creationId xmlns:a16="http://schemas.microsoft.com/office/drawing/2014/main" id="{A916AC40-D07B-9B63-1048-472DAB991E4E}"/>
              </a:ext>
            </a:extLst>
          </p:cNvPr>
          <p:cNvSpPr txBox="1"/>
          <p:nvPr/>
        </p:nvSpPr>
        <p:spPr>
          <a:xfrm>
            <a:off x="8732375" y="5923054"/>
            <a:ext cx="1568564" cy="538609"/>
          </a:xfrm>
          <a:prstGeom prst="rect">
            <a:avLst/>
          </a:prstGeom>
          <a:noFill/>
        </p:spPr>
        <p:txBody>
          <a:bodyPr wrap="square" rtlCol="0">
            <a:spAutoFit/>
          </a:bodyPr>
          <a:lstStyle/>
          <a:p>
            <a:r>
              <a:rPr lang="en-US" altLang="zh-CN" sz="1100" b="1" dirty="0">
                <a:latin typeface="Arial" panose="020B0604020202020204" pitchFamily="34" charset="0"/>
                <a:cs typeface="Arial" panose="020B0604020202020204" pitchFamily="34" charset="0"/>
              </a:rPr>
              <a:t>Horizontally flipped    output</a:t>
            </a:r>
            <a:r>
              <a:rPr lang="en-US" altLang="zh-CN" dirty="0"/>
              <a:t> </a:t>
            </a:r>
            <a:endParaRPr lang="zh-CN" altLang="en-US" dirty="0"/>
          </a:p>
        </p:txBody>
      </p:sp>
      <p:sp>
        <p:nvSpPr>
          <p:cNvPr id="10" name="TextBox 9">
            <a:extLst>
              <a:ext uri="{FF2B5EF4-FFF2-40B4-BE49-F238E27FC236}">
                <a16:creationId xmlns:a16="http://schemas.microsoft.com/office/drawing/2014/main" id="{FCBEBC8B-B557-3EF9-C2A6-5A55E4275454}"/>
              </a:ext>
            </a:extLst>
          </p:cNvPr>
          <p:cNvSpPr txBox="1"/>
          <p:nvPr/>
        </p:nvSpPr>
        <p:spPr>
          <a:xfrm>
            <a:off x="8798910" y="3485282"/>
            <a:ext cx="1922101" cy="369332"/>
          </a:xfrm>
          <a:prstGeom prst="rect">
            <a:avLst/>
          </a:prstGeom>
          <a:noFill/>
        </p:spPr>
        <p:txBody>
          <a:bodyPr wrap="square" rtlCol="0">
            <a:spAutoFit/>
          </a:bodyPr>
          <a:lstStyle/>
          <a:p>
            <a:r>
              <a:rPr lang="en-US" altLang="zh-CN" sz="1100" b="1" dirty="0">
                <a:latin typeface="Arial" panose="020B0604020202020204" pitchFamily="34" charset="0"/>
                <a:cs typeface="Arial" panose="020B0604020202020204" pitchFamily="34" charset="0"/>
              </a:rPr>
              <a:t>Original output</a:t>
            </a:r>
            <a:r>
              <a:rPr lang="en-US" altLang="zh-CN" dirty="0"/>
              <a:t> </a:t>
            </a:r>
            <a:endParaRPr lang="zh-CN" altLang="en-US" dirty="0"/>
          </a:p>
        </p:txBody>
      </p:sp>
      <p:sp>
        <p:nvSpPr>
          <p:cNvPr id="11" name="TextBox 10">
            <a:extLst>
              <a:ext uri="{FF2B5EF4-FFF2-40B4-BE49-F238E27FC236}">
                <a16:creationId xmlns:a16="http://schemas.microsoft.com/office/drawing/2014/main" id="{7E3A8B3A-70A9-704D-F896-8932FC465680}"/>
              </a:ext>
            </a:extLst>
          </p:cNvPr>
          <p:cNvSpPr txBox="1"/>
          <p:nvPr/>
        </p:nvSpPr>
        <p:spPr>
          <a:xfrm>
            <a:off x="10445503" y="5208616"/>
            <a:ext cx="1922101" cy="369332"/>
          </a:xfrm>
          <a:prstGeom prst="rect">
            <a:avLst/>
          </a:prstGeom>
          <a:noFill/>
        </p:spPr>
        <p:txBody>
          <a:bodyPr wrap="square" rtlCol="0">
            <a:spAutoFit/>
          </a:bodyPr>
          <a:lstStyle/>
          <a:p>
            <a:r>
              <a:rPr lang="en-US" altLang="zh-CN" sz="1100" b="1" dirty="0">
                <a:latin typeface="Arial" panose="020B0604020202020204" pitchFamily="34" charset="0"/>
                <a:cs typeface="Arial" panose="020B0604020202020204" pitchFamily="34" charset="0"/>
              </a:rPr>
              <a:t>Aggregated output</a:t>
            </a:r>
            <a:r>
              <a:rPr lang="en-US" altLang="zh-CN" dirty="0"/>
              <a:t> </a:t>
            </a:r>
            <a:endParaRPr lang="zh-CN" altLang="en-US" dirty="0"/>
          </a:p>
        </p:txBody>
      </p:sp>
      <p:pic>
        <p:nvPicPr>
          <p:cNvPr id="15" name="图片 14">
            <a:extLst>
              <a:ext uri="{FF2B5EF4-FFF2-40B4-BE49-F238E27FC236}">
                <a16:creationId xmlns:a16="http://schemas.microsoft.com/office/drawing/2014/main" id="{748F2145-C261-E517-92D1-ECE2DC00BF1B}"/>
              </a:ext>
            </a:extLst>
          </p:cNvPr>
          <p:cNvPicPr>
            <a:picLocks noChangeAspect="1"/>
          </p:cNvPicPr>
          <p:nvPr/>
        </p:nvPicPr>
        <p:blipFill>
          <a:blip r:embed="rId5"/>
          <a:stretch>
            <a:fillRect/>
          </a:stretch>
        </p:blipFill>
        <p:spPr>
          <a:xfrm>
            <a:off x="1116807" y="4043208"/>
            <a:ext cx="922100" cy="883997"/>
          </a:xfrm>
          <a:prstGeom prst="rect">
            <a:avLst/>
          </a:prstGeom>
        </p:spPr>
      </p:pic>
      <p:pic>
        <p:nvPicPr>
          <p:cNvPr id="18" name="图片 17">
            <a:extLst>
              <a:ext uri="{FF2B5EF4-FFF2-40B4-BE49-F238E27FC236}">
                <a16:creationId xmlns:a16="http://schemas.microsoft.com/office/drawing/2014/main" id="{03365B40-BA20-F041-0018-E788E3DF888C}"/>
              </a:ext>
            </a:extLst>
          </p:cNvPr>
          <p:cNvPicPr>
            <a:picLocks noChangeAspect="1"/>
          </p:cNvPicPr>
          <p:nvPr/>
        </p:nvPicPr>
        <p:blipFill>
          <a:blip r:embed="rId5"/>
          <a:stretch>
            <a:fillRect/>
          </a:stretch>
        </p:blipFill>
        <p:spPr>
          <a:xfrm flipH="1">
            <a:off x="1099425" y="5145202"/>
            <a:ext cx="922100" cy="883997"/>
          </a:xfrm>
          <a:prstGeom prst="rect">
            <a:avLst/>
          </a:prstGeom>
        </p:spPr>
      </p:pic>
    </p:spTree>
    <p:extLst>
      <p:ext uri="{BB962C8B-B14F-4D97-AF65-F5344CB8AC3E}">
        <p14:creationId xmlns:p14="http://schemas.microsoft.com/office/powerpoint/2010/main" val="2351522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2CEACC0-9CAE-4CE8-ADE2-8FC13B1889CE}"/>
              </a:ext>
            </a:extLst>
          </p:cNvPr>
          <p:cNvSpPr>
            <a:spLocks noGrp="1"/>
          </p:cNvSpPr>
          <p:nvPr>
            <p:ph type="sldNum" sz="quarter" idx="10"/>
          </p:nvPr>
        </p:nvSpPr>
        <p:spPr>
          <a:xfrm>
            <a:off x="3445925" y="6492875"/>
            <a:ext cx="2844800" cy="365125"/>
          </a:xfrm>
        </p:spPr>
        <p:txBody>
          <a:bodyPr/>
          <a:lstStyle/>
          <a:p>
            <a:pPr>
              <a:defRPr/>
            </a:pPr>
            <a:fld id="{8D15FAB9-B976-4318-94F5-364127788755}" type="slidenum">
              <a:rPr lang="zh-CN" altLang="en-US" smtClean="0"/>
              <a:pPr>
                <a:defRPr/>
              </a:pPr>
              <a:t>23</a:t>
            </a:fld>
            <a:endParaRPr lang="zh-CN" altLang="en-US" dirty="0"/>
          </a:p>
        </p:txBody>
      </p:sp>
      <p:sp>
        <p:nvSpPr>
          <p:cNvPr id="38" name="文本框 37">
            <a:extLst>
              <a:ext uri="{FF2B5EF4-FFF2-40B4-BE49-F238E27FC236}">
                <a16:creationId xmlns:a16="http://schemas.microsoft.com/office/drawing/2014/main" id="{10625862-DDAA-4BBC-96F5-8BF30B92D1E3}"/>
              </a:ext>
            </a:extLst>
          </p:cNvPr>
          <p:cNvSpPr txBox="1"/>
          <p:nvPr/>
        </p:nvSpPr>
        <p:spPr>
          <a:xfrm>
            <a:off x="1341234" y="444007"/>
            <a:ext cx="6712519" cy="523220"/>
          </a:xfrm>
          <a:prstGeom prst="rect">
            <a:avLst/>
          </a:prstGeom>
          <a:noFill/>
        </p:spPr>
        <p:txBody>
          <a:bodyPr wrap="square">
            <a:spAutoFit/>
          </a:bodyPr>
          <a:lstStyle/>
          <a:p>
            <a:pPr algn="l" fontAlgn="base"/>
            <a:r>
              <a:rPr lang="en-US" altLang="zh-CN" sz="2800" b="1" i="0" dirty="0">
                <a:solidFill>
                  <a:srgbClr val="1C497D"/>
                </a:solidFill>
                <a:effectLst/>
                <a:latin typeface="Arial" panose="020B0604020202020204" pitchFamily="34" charset="0"/>
                <a:cs typeface="Arial" panose="020B0604020202020204" pitchFamily="34" charset="0"/>
              </a:rPr>
              <a:t>Results</a:t>
            </a:r>
          </a:p>
        </p:txBody>
      </p:sp>
      <p:sp>
        <p:nvSpPr>
          <p:cNvPr id="2" name="矩形 1">
            <a:extLst>
              <a:ext uri="{FF2B5EF4-FFF2-40B4-BE49-F238E27FC236}">
                <a16:creationId xmlns:a16="http://schemas.microsoft.com/office/drawing/2014/main" id="{46552B0B-79DD-5272-392C-D9A89331E727}"/>
              </a:ext>
            </a:extLst>
          </p:cNvPr>
          <p:cNvSpPr/>
          <p:nvPr/>
        </p:nvSpPr>
        <p:spPr>
          <a:xfrm>
            <a:off x="230141" y="6529769"/>
            <a:ext cx="1745090" cy="315531"/>
          </a:xfrm>
          <a:prstGeom prst="rect">
            <a:avLst/>
          </a:prstGeom>
          <a:solidFill>
            <a:srgbClr val="1B3563"/>
          </a:solidFill>
          <a:ln>
            <a:solidFill>
              <a:srgbClr val="1B3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3EDC6035-99C3-D4FA-07D8-C95AE313A430}"/>
              </a:ext>
            </a:extLst>
          </p:cNvPr>
          <p:cNvSpPr/>
          <p:nvPr/>
        </p:nvSpPr>
        <p:spPr>
          <a:xfrm>
            <a:off x="9249681" y="6553582"/>
            <a:ext cx="2580528" cy="253619"/>
          </a:xfrm>
          <a:prstGeom prst="rect">
            <a:avLst/>
          </a:prstGeom>
          <a:solidFill>
            <a:srgbClr val="1B3563"/>
          </a:solidFill>
          <a:ln>
            <a:solidFill>
              <a:srgbClr val="1B3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Picture 5">
            <a:extLst>
              <a:ext uri="{FF2B5EF4-FFF2-40B4-BE49-F238E27FC236}">
                <a16:creationId xmlns:a16="http://schemas.microsoft.com/office/drawing/2014/main" id="{9C1BA826-CD53-5ECB-C1B3-1ED575163556}"/>
              </a:ext>
            </a:extLst>
          </p:cNvPr>
          <p:cNvPicPr>
            <a:picLocks noChangeAspect="1"/>
          </p:cNvPicPr>
          <p:nvPr/>
        </p:nvPicPr>
        <p:blipFill>
          <a:blip r:embed="rId3"/>
          <a:stretch>
            <a:fillRect/>
          </a:stretch>
        </p:blipFill>
        <p:spPr>
          <a:xfrm>
            <a:off x="2630225" y="1833004"/>
            <a:ext cx="3465775" cy="2329371"/>
          </a:xfrm>
          <a:prstGeom prst="rect">
            <a:avLst/>
          </a:prstGeom>
        </p:spPr>
      </p:pic>
      <p:pic>
        <p:nvPicPr>
          <p:cNvPr id="8" name="Picture 7">
            <a:extLst>
              <a:ext uri="{FF2B5EF4-FFF2-40B4-BE49-F238E27FC236}">
                <a16:creationId xmlns:a16="http://schemas.microsoft.com/office/drawing/2014/main" id="{2E56EAA5-6667-C46F-92B2-51E297C3D65B}"/>
              </a:ext>
            </a:extLst>
          </p:cNvPr>
          <p:cNvPicPr>
            <a:picLocks noChangeAspect="1"/>
          </p:cNvPicPr>
          <p:nvPr/>
        </p:nvPicPr>
        <p:blipFill>
          <a:blip r:embed="rId4"/>
          <a:stretch>
            <a:fillRect/>
          </a:stretch>
        </p:blipFill>
        <p:spPr>
          <a:xfrm>
            <a:off x="2721486" y="4165022"/>
            <a:ext cx="3273348" cy="2327853"/>
          </a:xfrm>
          <a:prstGeom prst="rect">
            <a:avLst/>
          </a:prstGeom>
        </p:spPr>
      </p:pic>
      <p:pic>
        <p:nvPicPr>
          <p:cNvPr id="12" name="Picture 11">
            <a:extLst>
              <a:ext uri="{FF2B5EF4-FFF2-40B4-BE49-F238E27FC236}">
                <a16:creationId xmlns:a16="http://schemas.microsoft.com/office/drawing/2014/main" id="{00502E52-DB28-27ED-1DBD-C3C8FAB1521C}"/>
              </a:ext>
            </a:extLst>
          </p:cNvPr>
          <p:cNvPicPr>
            <a:picLocks noChangeAspect="1"/>
          </p:cNvPicPr>
          <p:nvPr/>
        </p:nvPicPr>
        <p:blipFill>
          <a:blip r:embed="rId5"/>
          <a:stretch>
            <a:fillRect/>
          </a:stretch>
        </p:blipFill>
        <p:spPr>
          <a:xfrm>
            <a:off x="6197167" y="4162375"/>
            <a:ext cx="3273347" cy="2330499"/>
          </a:xfrm>
          <a:prstGeom prst="rect">
            <a:avLst/>
          </a:prstGeom>
        </p:spPr>
      </p:pic>
      <p:sp>
        <p:nvSpPr>
          <p:cNvPr id="15" name="TextBox 14">
            <a:extLst>
              <a:ext uri="{FF2B5EF4-FFF2-40B4-BE49-F238E27FC236}">
                <a16:creationId xmlns:a16="http://schemas.microsoft.com/office/drawing/2014/main" id="{5B239108-8179-C4AC-9529-B2127A99E860}"/>
              </a:ext>
            </a:extLst>
          </p:cNvPr>
          <p:cNvSpPr txBox="1"/>
          <p:nvPr/>
        </p:nvSpPr>
        <p:spPr>
          <a:xfrm>
            <a:off x="679527" y="2471441"/>
            <a:ext cx="1830950" cy="1415772"/>
          </a:xfrm>
          <a:prstGeom prst="rect">
            <a:avLst/>
          </a:prstGeom>
          <a:noFill/>
        </p:spPr>
        <p:txBody>
          <a:bodyPr wrap="square" rtlCol="0">
            <a:spAutoFit/>
          </a:bodyPr>
          <a:lstStyle/>
          <a:p>
            <a:r>
              <a:rPr lang="en-US" altLang="zh-CN" sz="1400" b="1" dirty="0">
                <a:solidFill>
                  <a:schemeClr val="tx2">
                    <a:lumMod val="75000"/>
                  </a:schemeClr>
                </a:solidFill>
                <a:latin typeface="Arial" panose="020B0604020202020204" pitchFamily="34" charset="0"/>
                <a:cs typeface="Arial" panose="020B0604020202020204" pitchFamily="34" charset="0"/>
              </a:rPr>
              <a:t>Original test data</a:t>
            </a:r>
          </a:p>
          <a:p>
            <a:endParaRPr lang="en-US" altLang="zh-CN" sz="1200" b="1" dirty="0">
              <a:solidFill>
                <a:schemeClr val="tx2">
                  <a:lumMod val="75000"/>
                </a:schemeClr>
              </a:solidFill>
              <a:latin typeface="Arial" panose="020B0604020202020204" pitchFamily="34" charset="0"/>
              <a:cs typeface="Arial" panose="020B0604020202020204" pitchFamily="34" charset="0"/>
            </a:endParaRPr>
          </a:p>
          <a:p>
            <a:r>
              <a:rPr lang="en-US" altLang="zh-CN" sz="1200" dirty="0">
                <a:solidFill>
                  <a:schemeClr val="tx2">
                    <a:lumMod val="75000"/>
                  </a:schemeClr>
                </a:solidFill>
                <a:latin typeface="Arial" panose="020B0604020202020204" pitchFamily="34" charset="0"/>
                <a:cs typeface="Arial" panose="020B0604020202020204" pitchFamily="34" charset="0"/>
              </a:rPr>
              <a:t>The best performance of CNN+LSTM on Fashion-MNIST data set is </a:t>
            </a:r>
            <a:r>
              <a:rPr lang="en-US" altLang="zh-CN" sz="1200" b="1" dirty="0">
                <a:solidFill>
                  <a:schemeClr val="tx2">
                    <a:lumMod val="75000"/>
                  </a:schemeClr>
                </a:solidFill>
                <a:latin typeface="Arial" panose="020B0604020202020204" pitchFamily="34" charset="0"/>
                <a:cs typeface="Arial" panose="020B0604020202020204" pitchFamily="34" charset="0"/>
              </a:rPr>
              <a:t>91.36%</a:t>
            </a:r>
            <a:r>
              <a:rPr lang="en-US" altLang="zh-CN" sz="1200" dirty="0">
                <a:solidFill>
                  <a:schemeClr val="tx2">
                    <a:lumMod val="75000"/>
                  </a:schemeClr>
                </a:solidFill>
                <a:latin typeface="Arial" panose="020B0604020202020204" pitchFamily="34" charset="0"/>
                <a:cs typeface="Arial" panose="020B0604020202020204" pitchFamily="34" charset="0"/>
              </a:rPr>
              <a:t> by </a:t>
            </a:r>
            <a:r>
              <a:rPr lang="en-SG" altLang="zh-CN" sz="1200" dirty="0">
                <a:solidFill>
                  <a:schemeClr val="tx2">
                    <a:lumMod val="75000"/>
                  </a:schemeClr>
                </a:solidFill>
                <a:latin typeface="Arial" panose="020B0604020202020204" pitchFamily="34" charset="0"/>
                <a:cs typeface="Arial" panose="020B0604020202020204" pitchFamily="34" charset="0"/>
              </a:rPr>
              <a:t>Ji, Y. (2022, June).</a:t>
            </a:r>
            <a:endParaRPr lang="zh-CN" altLang="en-US" sz="1200" dirty="0">
              <a:solidFill>
                <a:schemeClr val="tx2">
                  <a:lumMod val="75000"/>
                </a:schemeClr>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3FE5BA40-577B-39DD-3A2A-176D01C6A8F3}"/>
              </a:ext>
            </a:extLst>
          </p:cNvPr>
          <p:cNvSpPr txBox="1"/>
          <p:nvPr/>
        </p:nvSpPr>
        <p:spPr>
          <a:xfrm>
            <a:off x="9781327" y="2474469"/>
            <a:ext cx="1830950" cy="523220"/>
          </a:xfrm>
          <a:prstGeom prst="rect">
            <a:avLst/>
          </a:prstGeom>
          <a:noFill/>
        </p:spPr>
        <p:txBody>
          <a:bodyPr wrap="square" rtlCol="0">
            <a:spAutoFit/>
          </a:bodyPr>
          <a:lstStyle/>
          <a:p>
            <a:r>
              <a:rPr lang="en-US" altLang="zh-CN" sz="1400" b="1" dirty="0">
                <a:solidFill>
                  <a:schemeClr val="tx2">
                    <a:lumMod val="75000"/>
                  </a:schemeClr>
                </a:solidFill>
                <a:latin typeface="Arial" panose="020B0604020202020204" pitchFamily="34" charset="0"/>
                <a:cs typeface="Arial" panose="020B0604020202020204" pitchFamily="34" charset="0"/>
              </a:rPr>
              <a:t>CNN+LSTM </a:t>
            </a:r>
          </a:p>
          <a:p>
            <a:r>
              <a:rPr lang="en-US" altLang="zh-CN" sz="1400" b="1" dirty="0">
                <a:solidFill>
                  <a:schemeClr val="tx2">
                    <a:lumMod val="75000"/>
                  </a:schemeClr>
                </a:solidFill>
                <a:latin typeface="Arial" panose="020B0604020202020204" pitchFamily="34" charset="0"/>
                <a:cs typeface="Arial" panose="020B0604020202020204" pitchFamily="34" charset="0"/>
              </a:rPr>
              <a:t>accuracy: 90.5% </a:t>
            </a:r>
            <a:endParaRPr lang="zh-CN" altLang="en-US" sz="1400" b="1" dirty="0">
              <a:solidFill>
                <a:schemeClr val="tx2">
                  <a:lumMod val="75000"/>
                </a:schemeClr>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7263A3FE-74C8-79EE-4CF9-AFDE7B47DAAE}"/>
              </a:ext>
            </a:extLst>
          </p:cNvPr>
          <p:cNvSpPr txBox="1"/>
          <p:nvPr/>
        </p:nvSpPr>
        <p:spPr>
          <a:xfrm>
            <a:off x="679527" y="4685271"/>
            <a:ext cx="1830950" cy="523220"/>
          </a:xfrm>
          <a:prstGeom prst="rect">
            <a:avLst/>
          </a:prstGeom>
          <a:noFill/>
        </p:spPr>
        <p:txBody>
          <a:bodyPr wrap="square" rtlCol="0">
            <a:spAutoFit/>
          </a:bodyPr>
          <a:lstStyle/>
          <a:p>
            <a:r>
              <a:rPr lang="en-US" altLang="zh-CN" sz="1400" b="1" dirty="0">
                <a:solidFill>
                  <a:schemeClr val="tx2">
                    <a:lumMod val="75000"/>
                  </a:schemeClr>
                </a:solidFill>
                <a:latin typeface="Arial" panose="020B0604020202020204" pitchFamily="34" charset="0"/>
                <a:cs typeface="Arial" panose="020B0604020202020204" pitchFamily="34" charset="0"/>
              </a:rPr>
              <a:t>CNN</a:t>
            </a:r>
          </a:p>
          <a:p>
            <a:r>
              <a:rPr lang="en-US" altLang="zh-CN" sz="1400" b="1" dirty="0">
                <a:solidFill>
                  <a:schemeClr val="tx2">
                    <a:lumMod val="75000"/>
                  </a:schemeClr>
                </a:solidFill>
                <a:latin typeface="Arial" panose="020B0604020202020204" pitchFamily="34" charset="0"/>
                <a:cs typeface="Arial" panose="020B0604020202020204" pitchFamily="34" charset="0"/>
              </a:rPr>
              <a:t>accuracy: 86.55% </a:t>
            </a:r>
            <a:endParaRPr lang="zh-CN" altLang="en-US" sz="1400" b="1" dirty="0">
              <a:solidFill>
                <a:schemeClr val="tx2">
                  <a:lumMod val="75000"/>
                </a:schemeClr>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D4EF9485-F30D-2DA7-587F-9E81ADE79F70}"/>
              </a:ext>
            </a:extLst>
          </p:cNvPr>
          <p:cNvSpPr txBox="1"/>
          <p:nvPr/>
        </p:nvSpPr>
        <p:spPr>
          <a:xfrm>
            <a:off x="9781327" y="4623715"/>
            <a:ext cx="1954999" cy="1169551"/>
          </a:xfrm>
          <a:prstGeom prst="rect">
            <a:avLst/>
          </a:prstGeom>
          <a:noFill/>
        </p:spPr>
        <p:txBody>
          <a:bodyPr wrap="square" rtlCol="0">
            <a:spAutoFit/>
          </a:bodyPr>
          <a:lstStyle/>
          <a:p>
            <a:r>
              <a:rPr lang="en-US" altLang="zh-CN" sz="1400" b="1" dirty="0">
                <a:solidFill>
                  <a:schemeClr val="tx2">
                    <a:lumMod val="75000"/>
                  </a:schemeClr>
                </a:solidFill>
                <a:latin typeface="Arial" panose="020B0604020202020204" pitchFamily="34" charset="0"/>
                <a:cs typeface="Arial" panose="020B0604020202020204" pitchFamily="34" charset="0"/>
              </a:rPr>
              <a:t>CNN+LSTM with random horizontally flip and aggregated output.</a:t>
            </a:r>
          </a:p>
          <a:p>
            <a:r>
              <a:rPr lang="en-US" altLang="zh-CN" sz="1400" b="1" dirty="0">
                <a:solidFill>
                  <a:srgbClr val="FF0000"/>
                </a:solidFill>
                <a:latin typeface="Arial" panose="020B0604020202020204" pitchFamily="34" charset="0"/>
                <a:cs typeface="Arial" panose="020B0604020202020204" pitchFamily="34" charset="0"/>
              </a:rPr>
              <a:t>accuracy: 91.43% </a:t>
            </a:r>
            <a:endParaRPr lang="zh-CN" altLang="en-US" sz="1400" b="1" dirty="0">
              <a:solidFill>
                <a:srgbClr val="FF0000"/>
              </a:solidFill>
              <a:latin typeface="Arial" panose="020B0604020202020204" pitchFamily="34" charset="0"/>
              <a:cs typeface="Arial" panose="020B0604020202020204" pitchFamily="34" charset="0"/>
            </a:endParaRPr>
          </a:p>
        </p:txBody>
      </p:sp>
      <p:pic>
        <p:nvPicPr>
          <p:cNvPr id="9" name="图片 8" descr="图示&#10;&#10;描述已自动生成">
            <a:extLst>
              <a:ext uri="{FF2B5EF4-FFF2-40B4-BE49-F238E27FC236}">
                <a16:creationId xmlns:a16="http://schemas.microsoft.com/office/drawing/2014/main" id="{7B1047EF-75D2-95E1-E334-4473E5D2A9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7168" y="1760624"/>
            <a:ext cx="3188880" cy="2247302"/>
          </a:xfrm>
          <a:prstGeom prst="rect">
            <a:avLst/>
          </a:prstGeom>
        </p:spPr>
      </p:pic>
      <p:sp>
        <p:nvSpPr>
          <p:cNvPr id="3" name="文本框 2">
            <a:extLst>
              <a:ext uri="{FF2B5EF4-FFF2-40B4-BE49-F238E27FC236}">
                <a16:creationId xmlns:a16="http://schemas.microsoft.com/office/drawing/2014/main" id="{C6BD76C7-F888-1056-A0F8-81894163C942}"/>
              </a:ext>
            </a:extLst>
          </p:cNvPr>
          <p:cNvSpPr txBox="1"/>
          <p:nvPr/>
        </p:nvSpPr>
        <p:spPr>
          <a:xfrm>
            <a:off x="3991500" y="1206065"/>
            <a:ext cx="4411333" cy="400110"/>
          </a:xfrm>
          <a:prstGeom prst="rect">
            <a:avLst/>
          </a:prstGeom>
          <a:noFill/>
        </p:spPr>
        <p:txBody>
          <a:bodyPr wrap="square">
            <a:spAutoFit/>
          </a:bodyPr>
          <a:lstStyle/>
          <a:p>
            <a:r>
              <a:rPr lang="en-US" altLang="zh-CN" sz="2000" b="1" dirty="0">
                <a:solidFill>
                  <a:schemeClr val="accent2"/>
                </a:solidFill>
                <a:latin typeface="Arial" panose="020B0604020202020204" pitchFamily="34" charset="0"/>
                <a:cs typeface="Arial" panose="020B0604020202020204" pitchFamily="34" charset="0"/>
              </a:rPr>
              <a:t>Four t-SNE visualization figures</a:t>
            </a:r>
            <a:endParaRPr lang="en-US" altLang="zh-C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359790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a:extLst>
              <a:ext uri="{FF2B5EF4-FFF2-40B4-BE49-F238E27FC236}">
                <a16:creationId xmlns:a16="http://schemas.microsoft.com/office/drawing/2014/main" id="{A6C646F8-09F2-478C-9CB3-A544B0FF3E86}"/>
              </a:ext>
            </a:extLst>
          </p:cNvPr>
          <p:cNvSpPr txBox="1">
            <a:spLocks/>
          </p:cNvSpPr>
          <p:nvPr/>
        </p:nvSpPr>
        <p:spPr>
          <a:xfrm>
            <a:off x="1608207" y="2870589"/>
            <a:ext cx="8928100" cy="434341"/>
          </a:xfrm>
          <a:prstGeom prst="rect">
            <a:avLst/>
          </a:prstGeom>
        </p:spPr>
        <p:txBody>
          <a:bodyPr vert="horz" lIns="91440" tIns="45720" rIns="91440" bIns="45720" rtlCol="0" anchor="b">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9pPr>
          </a:lstStyle>
          <a:p>
            <a:endParaRPr lang="zh-CN" altLang="en-US" sz="3600" dirty="0"/>
          </a:p>
        </p:txBody>
      </p:sp>
      <p:sp>
        <p:nvSpPr>
          <p:cNvPr id="8" name="文本占位符 7">
            <a:extLst>
              <a:ext uri="{FF2B5EF4-FFF2-40B4-BE49-F238E27FC236}">
                <a16:creationId xmlns:a16="http://schemas.microsoft.com/office/drawing/2014/main" id="{A1220BE0-E7E8-4167-B31D-876282852311}"/>
              </a:ext>
            </a:extLst>
          </p:cNvPr>
          <p:cNvSpPr>
            <a:spLocks noGrp="1"/>
          </p:cNvSpPr>
          <p:nvPr>
            <p:ph type="body" idx="1"/>
          </p:nvPr>
        </p:nvSpPr>
        <p:spPr>
          <a:xfrm>
            <a:off x="1631950" y="2228736"/>
            <a:ext cx="8928100" cy="551217"/>
          </a:xfrm>
        </p:spPr>
        <p:txBody>
          <a:bodyPr>
            <a:normAutofit lnSpcReduction="10000"/>
          </a:bodyPr>
          <a:lstStyle/>
          <a:p>
            <a:r>
              <a:rPr lang="en-US" altLang="zh-CN" sz="3600" dirty="0">
                <a:latin typeface="Arial" panose="020B0604020202020204" pitchFamily="34" charset="0"/>
                <a:cs typeface="Arial" panose="020B0604020202020204" pitchFamily="34" charset="0"/>
              </a:rPr>
              <a:t>Part 4. Summary</a:t>
            </a:r>
          </a:p>
        </p:txBody>
      </p:sp>
      <p:sp>
        <p:nvSpPr>
          <p:cNvPr id="2" name="矩形 1">
            <a:extLst>
              <a:ext uri="{FF2B5EF4-FFF2-40B4-BE49-F238E27FC236}">
                <a16:creationId xmlns:a16="http://schemas.microsoft.com/office/drawing/2014/main" id="{48C83439-EFDE-A492-8BB7-14BD83D74D7A}"/>
              </a:ext>
            </a:extLst>
          </p:cNvPr>
          <p:cNvSpPr/>
          <p:nvPr/>
        </p:nvSpPr>
        <p:spPr>
          <a:xfrm>
            <a:off x="4591318" y="5859887"/>
            <a:ext cx="3032975" cy="8242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798605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2CEACC0-9CAE-4CE8-ADE2-8FC13B1889CE}"/>
              </a:ext>
            </a:extLst>
          </p:cNvPr>
          <p:cNvSpPr>
            <a:spLocks noGrp="1"/>
          </p:cNvSpPr>
          <p:nvPr>
            <p:ph type="sldNum" sz="quarter" idx="10"/>
          </p:nvPr>
        </p:nvSpPr>
        <p:spPr>
          <a:xfrm>
            <a:off x="3445925" y="6492875"/>
            <a:ext cx="2844800" cy="365125"/>
          </a:xfrm>
        </p:spPr>
        <p:txBody>
          <a:bodyPr/>
          <a:lstStyle/>
          <a:p>
            <a:pPr>
              <a:defRPr/>
            </a:pPr>
            <a:fld id="{8D15FAB9-B976-4318-94F5-364127788755}" type="slidenum">
              <a:rPr lang="zh-CN" altLang="en-US" smtClean="0"/>
              <a:pPr>
                <a:defRPr/>
              </a:pPr>
              <a:t>25</a:t>
            </a:fld>
            <a:endParaRPr lang="zh-CN" altLang="en-US" dirty="0"/>
          </a:p>
        </p:txBody>
      </p:sp>
      <p:sp>
        <p:nvSpPr>
          <p:cNvPr id="38" name="文本框 37">
            <a:extLst>
              <a:ext uri="{FF2B5EF4-FFF2-40B4-BE49-F238E27FC236}">
                <a16:creationId xmlns:a16="http://schemas.microsoft.com/office/drawing/2014/main" id="{10625862-DDAA-4BBC-96F5-8BF30B92D1E3}"/>
              </a:ext>
            </a:extLst>
          </p:cNvPr>
          <p:cNvSpPr txBox="1"/>
          <p:nvPr/>
        </p:nvSpPr>
        <p:spPr>
          <a:xfrm>
            <a:off x="1314858" y="444007"/>
            <a:ext cx="4646104" cy="523220"/>
          </a:xfrm>
          <a:prstGeom prst="rect">
            <a:avLst/>
          </a:prstGeom>
          <a:noFill/>
        </p:spPr>
        <p:txBody>
          <a:bodyPr wrap="square">
            <a:spAutoFit/>
          </a:bodyPr>
          <a:lstStyle/>
          <a:p>
            <a:pPr algn="l" fontAlgn="base"/>
            <a:r>
              <a:rPr lang="en-US" altLang="zh-CN" sz="2800" b="1" i="0" dirty="0">
                <a:solidFill>
                  <a:srgbClr val="1C497D"/>
                </a:solidFill>
                <a:effectLst/>
                <a:latin typeface="Arial" panose="020B0604020202020204" pitchFamily="34" charset="0"/>
                <a:cs typeface="Arial" panose="020B0604020202020204" pitchFamily="34" charset="0"/>
              </a:rPr>
              <a:t>Contributions</a:t>
            </a:r>
          </a:p>
        </p:txBody>
      </p:sp>
      <p:sp>
        <p:nvSpPr>
          <p:cNvPr id="2" name="矩形 1">
            <a:extLst>
              <a:ext uri="{FF2B5EF4-FFF2-40B4-BE49-F238E27FC236}">
                <a16:creationId xmlns:a16="http://schemas.microsoft.com/office/drawing/2014/main" id="{46552B0B-79DD-5272-392C-D9A89331E727}"/>
              </a:ext>
            </a:extLst>
          </p:cNvPr>
          <p:cNvSpPr/>
          <p:nvPr/>
        </p:nvSpPr>
        <p:spPr>
          <a:xfrm>
            <a:off x="230141" y="6529769"/>
            <a:ext cx="1745090" cy="315531"/>
          </a:xfrm>
          <a:prstGeom prst="rect">
            <a:avLst/>
          </a:prstGeom>
          <a:solidFill>
            <a:srgbClr val="1B3563"/>
          </a:solidFill>
          <a:ln>
            <a:solidFill>
              <a:srgbClr val="1B3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3EDC6035-99C3-D4FA-07D8-C95AE313A430}"/>
              </a:ext>
            </a:extLst>
          </p:cNvPr>
          <p:cNvSpPr/>
          <p:nvPr/>
        </p:nvSpPr>
        <p:spPr>
          <a:xfrm>
            <a:off x="9249681" y="6553582"/>
            <a:ext cx="2580528" cy="253619"/>
          </a:xfrm>
          <a:prstGeom prst="rect">
            <a:avLst/>
          </a:prstGeom>
          <a:solidFill>
            <a:srgbClr val="1B3563"/>
          </a:solidFill>
          <a:ln>
            <a:solidFill>
              <a:srgbClr val="1B3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2">
            <a:extLst>
              <a:ext uri="{FF2B5EF4-FFF2-40B4-BE49-F238E27FC236}">
                <a16:creationId xmlns:a16="http://schemas.microsoft.com/office/drawing/2014/main" id="{18010C83-FCF3-5289-F41C-AAC0ADE22A04}"/>
              </a:ext>
            </a:extLst>
          </p:cNvPr>
          <p:cNvSpPr txBox="1"/>
          <p:nvPr/>
        </p:nvSpPr>
        <p:spPr>
          <a:xfrm>
            <a:off x="6704070" y="1342955"/>
            <a:ext cx="3835875" cy="4555093"/>
          </a:xfrm>
          <a:prstGeom prst="rect">
            <a:avLst/>
          </a:prstGeom>
          <a:noFill/>
        </p:spPr>
        <p:txBody>
          <a:bodyPr wrap="square" rtlCol="0">
            <a:spAutoFit/>
          </a:bodyPr>
          <a:lstStyle/>
          <a:p>
            <a:pPr>
              <a:lnSpc>
                <a:spcPct val="150000"/>
              </a:lnSpc>
            </a:pPr>
            <a:r>
              <a:rPr lang="en-US" altLang="zh-CN" sz="2000" b="1" dirty="0">
                <a:solidFill>
                  <a:schemeClr val="accent2"/>
                </a:solidFill>
                <a:latin typeface="Calibri" panose="020F0502020204030204" pitchFamily="34" charset="0"/>
                <a:cs typeface="Calibri" panose="020F0502020204030204" pitchFamily="34" charset="0"/>
              </a:rPr>
              <a:t>Best Performance</a:t>
            </a:r>
          </a:p>
          <a:p>
            <a:pPr>
              <a:lnSpc>
                <a:spcPct val="150000"/>
              </a:lnSpc>
            </a:pPr>
            <a:r>
              <a:rPr lang="en-US" altLang="zh-CN" sz="2000" dirty="0">
                <a:latin typeface="Calibri" panose="020F0502020204030204" pitchFamily="34" charset="0"/>
                <a:cs typeface="Calibri" panose="020F0502020204030204" pitchFamily="34" charset="0"/>
              </a:rPr>
              <a:t>Among all CNN-LSTM models on Fashion-MNIST dataset, our model obtains the best results, whose accuracy is </a:t>
            </a:r>
            <a:r>
              <a:rPr lang="en-US" altLang="zh-CN" sz="2000" b="1" dirty="0">
                <a:latin typeface="Calibri" panose="020F0502020204030204" pitchFamily="34" charset="0"/>
                <a:cs typeface="Calibri" panose="020F0502020204030204" pitchFamily="34" charset="0"/>
              </a:rPr>
              <a:t>91.43%</a:t>
            </a:r>
            <a:r>
              <a:rPr lang="en-US" altLang="zh-CN" sz="2000" dirty="0">
                <a:latin typeface="Calibri" panose="020F0502020204030204" pitchFamily="34" charset="0"/>
                <a:cs typeface="Calibri" panose="020F0502020204030204" pitchFamily="34" charset="0"/>
              </a:rPr>
              <a:t>. </a:t>
            </a:r>
          </a:p>
          <a:p>
            <a:pPr>
              <a:lnSpc>
                <a:spcPct val="150000"/>
              </a:lnSpc>
            </a:pPr>
            <a:endParaRPr lang="en-US" altLang="zh-CN" sz="2000" dirty="0">
              <a:latin typeface="Calibri" panose="020F0502020204030204" pitchFamily="34" charset="0"/>
              <a:cs typeface="Calibri" panose="020F0502020204030204" pitchFamily="34" charset="0"/>
            </a:endParaRPr>
          </a:p>
          <a:p>
            <a:pPr>
              <a:lnSpc>
                <a:spcPct val="150000"/>
              </a:lnSpc>
            </a:pPr>
            <a:r>
              <a:rPr lang="en-US" altLang="zh-CN" sz="2000" dirty="0">
                <a:latin typeface="Calibri" panose="020F0502020204030204" pitchFamily="34" charset="0"/>
                <a:cs typeface="Calibri" panose="020F0502020204030204" pitchFamily="34" charset="0"/>
              </a:rPr>
              <a:t>The former best performance of CNN+LSTM on </a:t>
            </a:r>
            <a:r>
              <a:rPr lang="en-US" altLang="zh-CN" sz="2000" dirty="0" err="1">
                <a:latin typeface="Calibri" panose="020F0502020204030204" pitchFamily="34" charset="0"/>
                <a:cs typeface="Calibri" panose="020F0502020204030204" pitchFamily="34" charset="0"/>
              </a:rPr>
              <a:t>Fashionmnist</a:t>
            </a:r>
            <a:r>
              <a:rPr lang="en-US" altLang="zh-CN" sz="2000" dirty="0">
                <a:latin typeface="Calibri" panose="020F0502020204030204" pitchFamily="34" charset="0"/>
                <a:cs typeface="Calibri" panose="020F0502020204030204" pitchFamily="34" charset="0"/>
              </a:rPr>
              <a:t> data set is </a:t>
            </a:r>
            <a:r>
              <a:rPr lang="en-US" altLang="zh-CN" sz="2000" b="1" dirty="0">
                <a:latin typeface="Calibri" panose="020F0502020204030204" pitchFamily="34" charset="0"/>
                <a:cs typeface="Calibri" panose="020F0502020204030204" pitchFamily="34" charset="0"/>
              </a:rPr>
              <a:t>91.36%</a:t>
            </a:r>
            <a:r>
              <a:rPr lang="en-US" altLang="zh-CN" sz="2000" dirty="0">
                <a:latin typeface="Calibri" panose="020F0502020204030204" pitchFamily="34" charset="0"/>
                <a:cs typeface="Calibri" panose="020F0502020204030204" pitchFamily="34" charset="0"/>
              </a:rPr>
              <a:t> by Ji, Y. (2022, June).</a:t>
            </a:r>
          </a:p>
          <a:p>
            <a:endParaRPr lang="en-US" altLang="zh-CN" sz="2000" dirty="0">
              <a:latin typeface="Calibri" panose="020F0502020204030204" pitchFamily="34" charset="0"/>
              <a:cs typeface="Calibri" panose="020F0502020204030204" pitchFamily="34" charset="0"/>
            </a:endParaRPr>
          </a:p>
        </p:txBody>
      </p:sp>
      <p:sp>
        <p:nvSpPr>
          <p:cNvPr id="7" name="文本框 2">
            <a:extLst>
              <a:ext uri="{FF2B5EF4-FFF2-40B4-BE49-F238E27FC236}">
                <a16:creationId xmlns:a16="http://schemas.microsoft.com/office/drawing/2014/main" id="{B6CDDE83-FDEE-9D2F-FA4C-9C491CDDD38F}"/>
              </a:ext>
            </a:extLst>
          </p:cNvPr>
          <p:cNvSpPr txBox="1"/>
          <p:nvPr/>
        </p:nvSpPr>
        <p:spPr>
          <a:xfrm>
            <a:off x="1056627" y="1342955"/>
            <a:ext cx="5162566" cy="5170646"/>
          </a:xfrm>
          <a:prstGeom prst="rect">
            <a:avLst/>
          </a:prstGeom>
          <a:noFill/>
        </p:spPr>
        <p:txBody>
          <a:bodyPr wrap="square" rtlCol="0">
            <a:spAutoFit/>
          </a:bodyPr>
          <a:lstStyle/>
          <a:p>
            <a:pPr>
              <a:lnSpc>
                <a:spcPct val="150000"/>
              </a:lnSpc>
            </a:pPr>
            <a:r>
              <a:rPr lang="en-US" altLang="zh-CN" sz="2000" b="1" dirty="0">
                <a:solidFill>
                  <a:schemeClr val="accent2"/>
                </a:solidFill>
                <a:latin typeface="Calibri" panose="020F0502020204030204" pitchFamily="34" charset="0"/>
                <a:cs typeface="Calibri" panose="020F0502020204030204" pitchFamily="34" charset="0"/>
              </a:rPr>
              <a:t>Novel Guide for classification Interchangeable Images applying CNN-LSTM model</a:t>
            </a:r>
          </a:p>
          <a:p>
            <a:pPr>
              <a:lnSpc>
                <a:spcPct val="150000"/>
              </a:lnSpc>
            </a:pPr>
            <a:endParaRPr lang="en-US" altLang="zh-CN" sz="2000" dirty="0">
              <a:latin typeface="Calibri" panose="020F0502020204030204" pitchFamily="34" charset="0"/>
              <a:cs typeface="Calibri" panose="020F0502020204030204" pitchFamily="34" charset="0"/>
            </a:endParaRPr>
          </a:p>
          <a:p>
            <a:r>
              <a:rPr lang="en-US" altLang="zh-CN" sz="2000" dirty="0">
                <a:latin typeface="Calibri" panose="020F0502020204030204" pitchFamily="34" charset="0"/>
                <a:cs typeface="Calibri" panose="020F0502020204030204" pitchFamily="34" charset="0"/>
              </a:rPr>
              <a:t>Combining </a:t>
            </a:r>
            <a:r>
              <a:rPr lang="en-US" altLang="zh-CN" sz="2000" b="1" dirty="0">
                <a:latin typeface="Calibri" panose="020F0502020204030204" pitchFamily="34" charset="0"/>
                <a:cs typeface="Calibri" panose="020F0502020204030204" pitchFamily="34" charset="0"/>
              </a:rPr>
              <a:t>horizontally randomly flip </a:t>
            </a:r>
            <a:r>
              <a:rPr lang="en-US" altLang="zh-CN" sz="2000" dirty="0">
                <a:latin typeface="Calibri" panose="020F0502020204030204" pitchFamily="34" charset="0"/>
                <a:cs typeface="Calibri" panose="020F0502020204030204" pitchFamily="34" charset="0"/>
              </a:rPr>
              <a:t>while training and </a:t>
            </a:r>
            <a:r>
              <a:rPr lang="en-US" altLang="zh-CN" sz="2000" b="1" dirty="0">
                <a:latin typeface="Calibri" panose="020F0502020204030204" pitchFamily="34" charset="0"/>
                <a:cs typeface="Calibri" panose="020F0502020204030204" pitchFamily="34" charset="0"/>
              </a:rPr>
              <a:t>aggregated output </a:t>
            </a:r>
            <a:r>
              <a:rPr lang="en-US" altLang="zh-CN" sz="2000" dirty="0">
                <a:latin typeface="Calibri" panose="020F0502020204030204" pitchFamily="34" charset="0"/>
                <a:cs typeface="Calibri" panose="020F0502020204030204" pitchFamily="34" charset="0"/>
              </a:rPr>
              <a:t>while outputting, We successfully improve the accuracy of classification </a:t>
            </a:r>
            <a:r>
              <a:rPr lang="en-US" altLang="zh-CN" sz="2000" b="1" dirty="0">
                <a:latin typeface="Calibri" panose="020F0502020204030204" pitchFamily="34" charset="0"/>
                <a:cs typeface="Calibri" panose="020F0502020204030204" pitchFamily="34" charset="0"/>
              </a:rPr>
              <a:t>without</a:t>
            </a:r>
            <a:r>
              <a:rPr lang="en-US" altLang="zh-CN" sz="2000" dirty="0">
                <a:latin typeface="Calibri" panose="020F0502020204030204" pitchFamily="34" charset="0"/>
                <a:cs typeface="Calibri" panose="020F0502020204030204" pitchFamily="34" charset="0"/>
              </a:rPr>
              <a:t> adding more computational time. </a:t>
            </a:r>
          </a:p>
          <a:p>
            <a:endParaRPr lang="en-US" altLang="zh-CN" sz="2000" dirty="0">
              <a:latin typeface="Calibri" panose="020F0502020204030204" pitchFamily="34" charset="0"/>
              <a:cs typeface="Calibri" panose="020F0502020204030204" pitchFamily="34" charset="0"/>
            </a:endParaRPr>
          </a:p>
          <a:p>
            <a:r>
              <a:rPr lang="en-US" altLang="zh-CN" sz="2000" b="1" dirty="0">
                <a:solidFill>
                  <a:schemeClr val="accent2"/>
                </a:solidFill>
                <a:latin typeface="Calibri" panose="020F0502020204030204" pitchFamily="34" charset="0"/>
                <a:cs typeface="Calibri" panose="020F0502020204030204" pitchFamily="34" charset="0"/>
              </a:rPr>
              <a:t>Better Visualization of Results</a:t>
            </a:r>
          </a:p>
          <a:p>
            <a:endParaRPr lang="en-US" altLang="zh-CN" sz="2000" b="1" dirty="0">
              <a:solidFill>
                <a:schemeClr val="accent2"/>
              </a:solidFill>
              <a:latin typeface="Calibri" panose="020F0502020204030204" pitchFamily="34" charset="0"/>
              <a:cs typeface="Calibri" panose="020F0502020204030204" pitchFamily="34" charset="0"/>
            </a:endParaRPr>
          </a:p>
          <a:p>
            <a:r>
              <a:rPr lang="en-US" altLang="zh-CN" sz="2000" dirty="0">
                <a:latin typeface="Calibri" panose="020F0502020204030204" pitchFamily="34" charset="0"/>
                <a:cs typeface="Calibri" panose="020F0502020204030204" pitchFamily="34" charset="0"/>
              </a:rPr>
              <a:t>Introducing </a:t>
            </a:r>
            <a:r>
              <a:rPr lang="en-US" altLang="zh-CN" sz="2000" b="1" dirty="0">
                <a:latin typeface="Calibri" panose="020F0502020204030204" pitchFamily="34" charset="0"/>
                <a:cs typeface="Calibri" panose="020F0502020204030204" pitchFamily="34" charset="0"/>
              </a:rPr>
              <a:t>t-SNE plots with PCA Initialization </a:t>
            </a:r>
            <a:r>
              <a:rPr lang="en-US" altLang="zh-CN" sz="2000" dirty="0">
                <a:latin typeface="Calibri" panose="020F0502020204030204" pitchFamily="34" charset="0"/>
                <a:cs typeface="Calibri" panose="020F0502020204030204" pitchFamily="34" charset="0"/>
              </a:rPr>
              <a:t>to show the visual results without loss of the rigorousness.</a:t>
            </a:r>
          </a:p>
          <a:p>
            <a:endParaRPr lang="en-US" altLang="zh-CN" sz="2000" b="1" dirty="0">
              <a:solidFill>
                <a:schemeClr val="accent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051118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2CEACC0-9CAE-4CE8-ADE2-8FC13B1889CE}"/>
              </a:ext>
            </a:extLst>
          </p:cNvPr>
          <p:cNvSpPr>
            <a:spLocks noGrp="1"/>
          </p:cNvSpPr>
          <p:nvPr>
            <p:ph type="sldNum" sz="quarter" idx="10"/>
          </p:nvPr>
        </p:nvSpPr>
        <p:spPr>
          <a:xfrm>
            <a:off x="3445925" y="6492875"/>
            <a:ext cx="2844800" cy="365125"/>
          </a:xfrm>
        </p:spPr>
        <p:txBody>
          <a:bodyPr/>
          <a:lstStyle/>
          <a:p>
            <a:pPr>
              <a:defRPr/>
            </a:pPr>
            <a:fld id="{8D15FAB9-B976-4318-94F5-364127788755}" type="slidenum">
              <a:rPr lang="zh-CN" altLang="en-US" smtClean="0"/>
              <a:pPr>
                <a:defRPr/>
              </a:pPr>
              <a:t>26</a:t>
            </a:fld>
            <a:endParaRPr lang="zh-CN" altLang="en-US" dirty="0"/>
          </a:p>
        </p:txBody>
      </p:sp>
      <p:sp>
        <p:nvSpPr>
          <p:cNvPr id="38" name="文本框 37">
            <a:extLst>
              <a:ext uri="{FF2B5EF4-FFF2-40B4-BE49-F238E27FC236}">
                <a16:creationId xmlns:a16="http://schemas.microsoft.com/office/drawing/2014/main" id="{10625862-DDAA-4BBC-96F5-8BF30B92D1E3}"/>
              </a:ext>
            </a:extLst>
          </p:cNvPr>
          <p:cNvSpPr txBox="1"/>
          <p:nvPr/>
        </p:nvSpPr>
        <p:spPr>
          <a:xfrm>
            <a:off x="4868325" y="2774831"/>
            <a:ext cx="3774252" cy="1107996"/>
          </a:xfrm>
          <a:prstGeom prst="rect">
            <a:avLst/>
          </a:prstGeom>
          <a:noFill/>
        </p:spPr>
        <p:txBody>
          <a:bodyPr wrap="square">
            <a:spAutoFit/>
          </a:bodyPr>
          <a:lstStyle/>
          <a:p>
            <a:pPr algn="l" fontAlgn="base"/>
            <a:r>
              <a:rPr lang="en-US" altLang="zh-CN" sz="6600" b="1" i="0" dirty="0">
                <a:solidFill>
                  <a:srgbClr val="1C497D"/>
                </a:solidFill>
                <a:effectLst/>
                <a:latin typeface="Arial" panose="020B0604020202020204" pitchFamily="34" charset="0"/>
                <a:cs typeface="Arial" panose="020B0604020202020204" pitchFamily="34" charset="0"/>
              </a:rPr>
              <a:t>Q &amp; A</a:t>
            </a:r>
          </a:p>
        </p:txBody>
      </p:sp>
      <p:sp>
        <p:nvSpPr>
          <p:cNvPr id="2" name="矩形 1">
            <a:extLst>
              <a:ext uri="{FF2B5EF4-FFF2-40B4-BE49-F238E27FC236}">
                <a16:creationId xmlns:a16="http://schemas.microsoft.com/office/drawing/2014/main" id="{46552B0B-79DD-5272-392C-D9A89331E727}"/>
              </a:ext>
            </a:extLst>
          </p:cNvPr>
          <p:cNvSpPr/>
          <p:nvPr/>
        </p:nvSpPr>
        <p:spPr>
          <a:xfrm>
            <a:off x="230141" y="6529769"/>
            <a:ext cx="1745090" cy="315531"/>
          </a:xfrm>
          <a:prstGeom prst="rect">
            <a:avLst/>
          </a:prstGeom>
          <a:solidFill>
            <a:srgbClr val="1B3563"/>
          </a:solidFill>
          <a:ln>
            <a:solidFill>
              <a:srgbClr val="1B3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3EDC6035-99C3-D4FA-07D8-C95AE313A430}"/>
              </a:ext>
            </a:extLst>
          </p:cNvPr>
          <p:cNvSpPr/>
          <p:nvPr/>
        </p:nvSpPr>
        <p:spPr>
          <a:xfrm>
            <a:off x="9249681" y="6553582"/>
            <a:ext cx="2580528" cy="253619"/>
          </a:xfrm>
          <a:prstGeom prst="rect">
            <a:avLst/>
          </a:prstGeom>
          <a:solidFill>
            <a:srgbClr val="1B3563"/>
          </a:solidFill>
          <a:ln>
            <a:solidFill>
              <a:srgbClr val="1B3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5074701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2">
            <a:extLst>
              <a:ext uri="{FF2B5EF4-FFF2-40B4-BE49-F238E27FC236}">
                <a16:creationId xmlns:a16="http://schemas.microsoft.com/office/drawing/2014/main" id="{F5D130EA-F719-4534-98BE-A0908A09F491}"/>
              </a:ext>
            </a:extLst>
          </p:cNvPr>
          <p:cNvSpPr>
            <a:spLocks noGrp="1" noChangeArrowheads="1"/>
          </p:cNvSpPr>
          <p:nvPr>
            <p:ph type="title"/>
          </p:nvPr>
        </p:nvSpPr>
        <p:spPr>
          <a:xfrm>
            <a:off x="1558925" y="2924175"/>
            <a:ext cx="8928100" cy="732498"/>
          </a:xfrm>
        </p:spPr>
        <p:txBody>
          <a:bodyPr lIns="121908" tIns="60955" rIns="121908" bIns="60955">
            <a:spAutoFit/>
          </a:bodyPr>
          <a:lstStyle/>
          <a:p>
            <a:pPr>
              <a:defRPr/>
            </a:pPr>
            <a:r>
              <a:rPr lang="en-US" altLang="zh-CN" sz="4400" dirty="0">
                <a:solidFill>
                  <a:srgbClr val="000000"/>
                </a:solidFill>
                <a:latin typeface="微软雅黑" charset="-122"/>
                <a:ea typeface="微软雅黑" charset="-122"/>
                <a:sym typeface="微软雅黑" charset="-122"/>
              </a:rPr>
              <a:t>Thanks</a:t>
            </a:r>
            <a:endParaRPr lang="zh-CN" altLang="en-US" sz="4400" dirty="0">
              <a:solidFill>
                <a:srgbClr val="000000"/>
              </a:solidFill>
              <a:latin typeface="微软雅黑" charset="-122"/>
              <a:ea typeface="微软雅黑" charset="-122"/>
              <a:sym typeface="微软雅黑" charset="-122"/>
            </a:endParaRPr>
          </a:p>
        </p:txBody>
      </p:sp>
      <p:sp>
        <p:nvSpPr>
          <p:cNvPr id="2" name="矩形 1">
            <a:extLst>
              <a:ext uri="{FF2B5EF4-FFF2-40B4-BE49-F238E27FC236}">
                <a16:creationId xmlns:a16="http://schemas.microsoft.com/office/drawing/2014/main" id="{EEE0893A-54D7-F629-878F-2AE08D6E933C}"/>
              </a:ext>
            </a:extLst>
          </p:cNvPr>
          <p:cNvSpPr/>
          <p:nvPr/>
        </p:nvSpPr>
        <p:spPr>
          <a:xfrm>
            <a:off x="4591318" y="5859887"/>
            <a:ext cx="3032975" cy="8242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2CEACC0-9CAE-4CE8-ADE2-8FC13B1889CE}"/>
              </a:ext>
            </a:extLst>
          </p:cNvPr>
          <p:cNvSpPr>
            <a:spLocks noGrp="1"/>
          </p:cNvSpPr>
          <p:nvPr>
            <p:ph type="sldNum" sz="quarter" idx="10"/>
          </p:nvPr>
        </p:nvSpPr>
        <p:spPr>
          <a:xfrm>
            <a:off x="3445925" y="6492875"/>
            <a:ext cx="2844800" cy="365125"/>
          </a:xfrm>
        </p:spPr>
        <p:txBody>
          <a:bodyPr/>
          <a:lstStyle/>
          <a:p>
            <a:pPr>
              <a:defRPr/>
            </a:pPr>
            <a:fld id="{8D15FAB9-B976-4318-94F5-364127788755}" type="slidenum">
              <a:rPr lang="zh-CN" altLang="en-US" smtClean="0"/>
              <a:pPr>
                <a:defRPr/>
              </a:pPr>
              <a:t>3</a:t>
            </a:fld>
            <a:endParaRPr lang="zh-CN" altLang="en-US" dirty="0"/>
          </a:p>
        </p:txBody>
      </p:sp>
      <p:sp>
        <p:nvSpPr>
          <p:cNvPr id="38" name="文本框 37">
            <a:extLst>
              <a:ext uri="{FF2B5EF4-FFF2-40B4-BE49-F238E27FC236}">
                <a16:creationId xmlns:a16="http://schemas.microsoft.com/office/drawing/2014/main" id="{10625862-DDAA-4BBC-96F5-8BF30B92D1E3}"/>
              </a:ext>
            </a:extLst>
          </p:cNvPr>
          <p:cNvSpPr txBox="1"/>
          <p:nvPr/>
        </p:nvSpPr>
        <p:spPr>
          <a:xfrm>
            <a:off x="1314857" y="444007"/>
            <a:ext cx="6712519" cy="523220"/>
          </a:xfrm>
          <a:prstGeom prst="rect">
            <a:avLst/>
          </a:prstGeom>
          <a:noFill/>
        </p:spPr>
        <p:txBody>
          <a:bodyPr wrap="square">
            <a:spAutoFit/>
          </a:bodyPr>
          <a:lstStyle/>
          <a:p>
            <a:pPr algn="l" fontAlgn="base"/>
            <a:r>
              <a:rPr lang="en-US" altLang="zh-CN" sz="2800" b="1" i="0" dirty="0">
                <a:solidFill>
                  <a:srgbClr val="1C497D"/>
                </a:solidFill>
                <a:effectLst/>
                <a:latin typeface="Arial" panose="020B0604020202020204" pitchFamily="34" charset="0"/>
                <a:cs typeface="Arial" panose="020B0604020202020204" pitchFamily="34" charset="0"/>
              </a:rPr>
              <a:t>What is CNN-LSTM Model? </a:t>
            </a:r>
          </a:p>
        </p:txBody>
      </p:sp>
      <p:sp>
        <p:nvSpPr>
          <p:cNvPr id="2" name="矩形 1">
            <a:extLst>
              <a:ext uri="{FF2B5EF4-FFF2-40B4-BE49-F238E27FC236}">
                <a16:creationId xmlns:a16="http://schemas.microsoft.com/office/drawing/2014/main" id="{46552B0B-79DD-5272-392C-D9A89331E727}"/>
              </a:ext>
            </a:extLst>
          </p:cNvPr>
          <p:cNvSpPr/>
          <p:nvPr/>
        </p:nvSpPr>
        <p:spPr>
          <a:xfrm>
            <a:off x="230141" y="6529769"/>
            <a:ext cx="1745090" cy="315531"/>
          </a:xfrm>
          <a:prstGeom prst="rect">
            <a:avLst/>
          </a:prstGeom>
          <a:solidFill>
            <a:srgbClr val="1B3563"/>
          </a:solidFill>
          <a:ln>
            <a:solidFill>
              <a:srgbClr val="1B3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3EDC6035-99C3-D4FA-07D8-C95AE313A430}"/>
              </a:ext>
            </a:extLst>
          </p:cNvPr>
          <p:cNvSpPr/>
          <p:nvPr/>
        </p:nvSpPr>
        <p:spPr>
          <a:xfrm>
            <a:off x="9249681" y="6553582"/>
            <a:ext cx="2580528" cy="253619"/>
          </a:xfrm>
          <a:prstGeom prst="rect">
            <a:avLst/>
          </a:prstGeom>
          <a:solidFill>
            <a:srgbClr val="1B3563"/>
          </a:solidFill>
          <a:ln>
            <a:solidFill>
              <a:srgbClr val="1B3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a:extLst>
              <a:ext uri="{FF2B5EF4-FFF2-40B4-BE49-F238E27FC236}">
                <a16:creationId xmlns:a16="http://schemas.microsoft.com/office/drawing/2014/main" id="{77F2058C-DC7E-E915-862E-2F38486BCD09}"/>
              </a:ext>
            </a:extLst>
          </p:cNvPr>
          <p:cNvSpPr txBox="1"/>
          <p:nvPr/>
        </p:nvSpPr>
        <p:spPr>
          <a:xfrm>
            <a:off x="1174049" y="1301418"/>
            <a:ext cx="5006811" cy="400110"/>
          </a:xfrm>
          <a:prstGeom prst="rect">
            <a:avLst/>
          </a:prstGeom>
          <a:noFill/>
        </p:spPr>
        <p:txBody>
          <a:bodyPr wrap="square" rtlCol="0">
            <a:spAutoFit/>
          </a:bodyPr>
          <a:lstStyle/>
          <a:p>
            <a:r>
              <a:rPr lang="en-US" altLang="zh-CN" sz="2000" b="1" dirty="0">
                <a:solidFill>
                  <a:schemeClr val="accent2"/>
                </a:solidFill>
                <a:latin typeface="Arial" panose="020B0604020202020204" pitchFamily="34" charset="0"/>
                <a:cs typeface="Arial" panose="020B0604020202020204" pitchFamily="34" charset="0"/>
              </a:rPr>
              <a:t>CNN (Convolutional Neural Network)</a:t>
            </a:r>
          </a:p>
        </p:txBody>
      </p:sp>
      <p:pic>
        <p:nvPicPr>
          <p:cNvPr id="3" name="图片 8" descr="图示&#10;&#10;低可信度描述已自动生成">
            <a:extLst>
              <a:ext uri="{FF2B5EF4-FFF2-40B4-BE49-F238E27FC236}">
                <a16:creationId xmlns:a16="http://schemas.microsoft.com/office/drawing/2014/main" id="{642060CA-66E8-8DD3-A288-8A0EAF81C8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2947" y="2032060"/>
            <a:ext cx="4780923" cy="1301397"/>
          </a:xfrm>
          <a:prstGeom prst="rect">
            <a:avLst/>
          </a:prstGeom>
        </p:spPr>
      </p:pic>
      <p:pic>
        <p:nvPicPr>
          <p:cNvPr id="1026" name="Picture 2" descr="image processing - Edge Detection Convolution Intuition - Signal Processing  Stack Exchange">
            <a:extLst>
              <a:ext uri="{FF2B5EF4-FFF2-40B4-BE49-F238E27FC236}">
                <a16:creationId xmlns:a16="http://schemas.microsoft.com/office/drawing/2014/main" id="{1FCC507D-08F3-5463-0DC1-70735FA910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449" y="3646454"/>
            <a:ext cx="4857298" cy="223789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E3B4C261-DD68-3FCA-D8D7-25B636B7AD00}"/>
              </a:ext>
            </a:extLst>
          </p:cNvPr>
          <p:cNvPicPr>
            <a:picLocks noChangeAspect="1"/>
          </p:cNvPicPr>
          <p:nvPr/>
        </p:nvPicPr>
        <p:blipFill>
          <a:blip r:embed="rId5"/>
          <a:stretch>
            <a:fillRect/>
          </a:stretch>
        </p:blipFill>
        <p:spPr>
          <a:xfrm>
            <a:off x="6741480" y="1963960"/>
            <a:ext cx="4494362" cy="2555285"/>
          </a:xfrm>
          <a:prstGeom prst="rect">
            <a:avLst/>
          </a:prstGeom>
        </p:spPr>
      </p:pic>
      <p:sp>
        <p:nvSpPr>
          <p:cNvPr id="26" name="Rectangle 25">
            <a:extLst>
              <a:ext uri="{FF2B5EF4-FFF2-40B4-BE49-F238E27FC236}">
                <a16:creationId xmlns:a16="http://schemas.microsoft.com/office/drawing/2014/main" id="{93C09C6D-723D-88FB-DCDA-9766A3C782E6}"/>
              </a:ext>
            </a:extLst>
          </p:cNvPr>
          <p:cNvSpPr/>
          <p:nvPr/>
        </p:nvSpPr>
        <p:spPr>
          <a:xfrm>
            <a:off x="6585438" y="3525715"/>
            <a:ext cx="226881" cy="2022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ectangle 27">
            <a:extLst>
              <a:ext uri="{FF2B5EF4-FFF2-40B4-BE49-F238E27FC236}">
                <a16:creationId xmlns:a16="http://schemas.microsoft.com/office/drawing/2014/main" id="{7DB7A668-CD64-6972-D53F-66DEA7BD224B}"/>
              </a:ext>
            </a:extLst>
          </p:cNvPr>
          <p:cNvSpPr/>
          <p:nvPr/>
        </p:nvSpPr>
        <p:spPr>
          <a:xfrm>
            <a:off x="11064240" y="3682394"/>
            <a:ext cx="253751" cy="2022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21">
            <a:extLst>
              <a:ext uri="{FF2B5EF4-FFF2-40B4-BE49-F238E27FC236}">
                <a16:creationId xmlns:a16="http://schemas.microsoft.com/office/drawing/2014/main" id="{CFCFAB8C-1B98-A215-C918-6E441A718DE5}"/>
              </a:ext>
            </a:extLst>
          </p:cNvPr>
          <p:cNvSpPr txBox="1"/>
          <p:nvPr/>
        </p:nvSpPr>
        <p:spPr>
          <a:xfrm>
            <a:off x="6741480" y="5138595"/>
            <a:ext cx="4857297" cy="307777"/>
          </a:xfrm>
          <a:prstGeom prst="rect">
            <a:avLst/>
          </a:prstGeom>
          <a:noFill/>
        </p:spPr>
        <p:txBody>
          <a:bodyPr wrap="square" rtlCol="0">
            <a:spAutoFit/>
          </a:bodyPr>
          <a:lstStyle/>
          <a:p>
            <a:r>
              <a:rPr lang="en-US" altLang="zh-CN" sz="1400" b="1" dirty="0">
                <a:solidFill>
                  <a:schemeClr val="tx2">
                    <a:lumMod val="75000"/>
                  </a:schemeClr>
                </a:solidFill>
                <a:latin typeface="Arial" panose="020B0604020202020204" pitchFamily="34" charset="0"/>
                <a:cs typeface="Arial" panose="020B0604020202020204" pitchFamily="34" charset="0"/>
              </a:rPr>
              <a:t>Capturing features of the image in each local blocks </a:t>
            </a:r>
            <a:endParaRPr lang="zh-CN" altLang="en-US" sz="1400" b="1" dirty="0">
              <a:solidFill>
                <a:schemeClr val="tx2">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2556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2CEACC0-9CAE-4CE8-ADE2-8FC13B1889CE}"/>
              </a:ext>
            </a:extLst>
          </p:cNvPr>
          <p:cNvSpPr>
            <a:spLocks noGrp="1"/>
          </p:cNvSpPr>
          <p:nvPr>
            <p:ph type="sldNum" sz="quarter" idx="10"/>
          </p:nvPr>
        </p:nvSpPr>
        <p:spPr>
          <a:xfrm>
            <a:off x="3445925" y="6492875"/>
            <a:ext cx="2844800" cy="365125"/>
          </a:xfrm>
        </p:spPr>
        <p:txBody>
          <a:bodyPr/>
          <a:lstStyle/>
          <a:p>
            <a:pPr>
              <a:defRPr/>
            </a:pPr>
            <a:fld id="{8D15FAB9-B976-4318-94F5-364127788755}" type="slidenum">
              <a:rPr lang="zh-CN" altLang="en-US" smtClean="0"/>
              <a:pPr>
                <a:defRPr/>
              </a:pPr>
              <a:t>4</a:t>
            </a:fld>
            <a:endParaRPr lang="zh-CN" altLang="en-US" dirty="0"/>
          </a:p>
        </p:txBody>
      </p:sp>
      <p:sp>
        <p:nvSpPr>
          <p:cNvPr id="38" name="文本框 37">
            <a:extLst>
              <a:ext uri="{FF2B5EF4-FFF2-40B4-BE49-F238E27FC236}">
                <a16:creationId xmlns:a16="http://schemas.microsoft.com/office/drawing/2014/main" id="{10625862-DDAA-4BBC-96F5-8BF30B92D1E3}"/>
              </a:ext>
            </a:extLst>
          </p:cNvPr>
          <p:cNvSpPr txBox="1"/>
          <p:nvPr/>
        </p:nvSpPr>
        <p:spPr>
          <a:xfrm>
            <a:off x="1314857" y="444007"/>
            <a:ext cx="6712519" cy="523220"/>
          </a:xfrm>
          <a:prstGeom prst="rect">
            <a:avLst/>
          </a:prstGeom>
          <a:noFill/>
        </p:spPr>
        <p:txBody>
          <a:bodyPr wrap="square">
            <a:spAutoFit/>
          </a:bodyPr>
          <a:lstStyle/>
          <a:p>
            <a:pPr algn="l" fontAlgn="base"/>
            <a:r>
              <a:rPr lang="en-US" altLang="zh-CN" sz="2800" b="1" i="0" dirty="0">
                <a:solidFill>
                  <a:srgbClr val="1C497D"/>
                </a:solidFill>
                <a:effectLst/>
                <a:latin typeface="Arial" panose="020B0604020202020204" pitchFamily="34" charset="0"/>
                <a:cs typeface="Arial" panose="020B0604020202020204" pitchFamily="34" charset="0"/>
              </a:rPr>
              <a:t>What is CNN-LSTM Model? </a:t>
            </a:r>
          </a:p>
        </p:txBody>
      </p:sp>
      <p:sp>
        <p:nvSpPr>
          <p:cNvPr id="2" name="矩形 1">
            <a:extLst>
              <a:ext uri="{FF2B5EF4-FFF2-40B4-BE49-F238E27FC236}">
                <a16:creationId xmlns:a16="http://schemas.microsoft.com/office/drawing/2014/main" id="{46552B0B-79DD-5272-392C-D9A89331E727}"/>
              </a:ext>
            </a:extLst>
          </p:cNvPr>
          <p:cNvSpPr/>
          <p:nvPr/>
        </p:nvSpPr>
        <p:spPr>
          <a:xfrm>
            <a:off x="230141" y="6529769"/>
            <a:ext cx="1745090" cy="315531"/>
          </a:xfrm>
          <a:prstGeom prst="rect">
            <a:avLst/>
          </a:prstGeom>
          <a:solidFill>
            <a:srgbClr val="1B3563"/>
          </a:solidFill>
          <a:ln>
            <a:solidFill>
              <a:srgbClr val="1B3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3EDC6035-99C3-D4FA-07D8-C95AE313A430}"/>
              </a:ext>
            </a:extLst>
          </p:cNvPr>
          <p:cNvSpPr/>
          <p:nvPr/>
        </p:nvSpPr>
        <p:spPr>
          <a:xfrm>
            <a:off x="9249681" y="6553582"/>
            <a:ext cx="2580528" cy="253619"/>
          </a:xfrm>
          <a:prstGeom prst="rect">
            <a:avLst/>
          </a:prstGeom>
          <a:solidFill>
            <a:srgbClr val="1B3563"/>
          </a:solidFill>
          <a:ln>
            <a:solidFill>
              <a:srgbClr val="1B3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TextBox 9">
            <a:extLst>
              <a:ext uri="{FF2B5EF4-FFF2-40B4-BE49-F238E27FC236}">
                <a16:creationId xmlns:a16="http://schemas.microsoft.com/office/drawing/2014/main" id="{CB56A509-17DD-2D0B-1504-CDC6D58A2DD2}"/>
              </a:ext>
            </a:extLst>
          </p:cNvPr>
          <p:cNvSpPr txBox="1"/>
          <p:nvPr/>
        </p:nvSpPr>
        <p:spPr>
          <a:xfrm>
            <a:off x="1314857" y="1343451"/>
            <a:ext cx="4110715" cy="369332"/>
          </a:xfrm>
          <a:prstGeom prst="rect">
            <a:avLst/>
          </a:prstGeom>
          <a:noFill/>
        </p:spPr>
        <p:txBody>
          <a:bodyPr wrap="square">
            <a:spAutoFit/>
          </a:bodyPr>
          <a:lstStyle/>
          <a:p>
            <a:r>
              <a:rPr lang="en-US" altLang="zh-CN" sz="1800" b="1" dirty="0">
                <a:solidFill>
                  <a:schemeClr val="accent2"/>
                </a:solidFill>
                <a:latin typeface="Arial" panose="020B0604020202020204" pitchFamily="34" charset="0"/>
                <a:cs typeface="Arial" panose="020B0604020202020204" pitchFamily="34" charset="0"/>
              </a:rPr>
              <a:t>LSTM (Long-Short Term Memory)</a:t>
            </a:r>
          </a:p>
        </p:txBody>
      </p:sp>
      <p:pic>
        <p:nvPicPr>
          <p:cNvPr id="15" name="图片 9" descr="图示, 示意图&#10;&#10;描述已自动生成">
            <a:extLst>
              <a:ext uri="{FF2B5EF4-FFF2-40B4-BE49-F238E27FC236}">
                <a16:creationId xmlns:a16="http://schemas.microsoft.com/office/drawing/2014/main" id="{D69D43C3-1237-24A1-7278-765B4BEE1B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686" y="2059770"/>
            <a:ext cx="4322886" cy="1506965"/>
          </a:xfrm>
          <a:prstGeom prst="rect">
            <a:avLst/>
          </a:prstGeom>
        </p:spPr>
      </p:pic>
      <p:pic>
        <p:nvPicPr>
          <p:cNvPr id="17" name="图片 7" descr="图示, 示意图&#10;&#10;描述已自动生成">
            <a:extLst>
              <a:ext uri="{FF2B5EF4-FFF2-40B4-BE49-F238E27FC236}">
                <a16:creationId xmlns:a16="http://schemas.microsoft.com/office/drawing/2014/main" id="{586B419F-C40C-2FFE-FBC4-7BDE11B525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2686" y="3650896"/>
            <a:ext cx="4109334" cy="2385657"/>
          </a:xfrm>
          <a:prstGeom prst="rect">
            <a:avLst/>
          </a:prstGeom>
        </p:spPr>
      </p:pic>
      <p:sp>
        <p:nvSpPr>
          <p:cNvPr id="23" name="TextBox 22">
            <a:extLst>
              <a:ext uri="{FF2B5EF4-FFF2-40B4-BE49-F238E27FC236}">
                <a16:creationId xmlns:a16="http://schemas.microsoft.com/office/drawing/2014/main" id="{6E270C04-A9A0-4561-561F-CB6F5F628943}"/>
              </a:ext>
            </a:extLst>
          </p:cNvPr>
          <p:cNvSpPr txBox="1"/>
          <p:nvPr/>
        </p:nvSpPr>
        <p:spPr>
          <a:xfrm>
            <a:off x="5926188" y="3440622"/>
            <a:ext cx="5790069" cy="584775"/>
          </a:xfrm>
          <a:prstGeom prst="rect">
            <a:avLst/>
          </a:prstGeom>
          <a:noFill/>
        </p:spPr>
        <p:txBody>
          <a:bodyPr wrap="square" rtlCol="0">
            <a:spAutoFit/>
          </a:bodyPr>
          <a:lstStyle/>
          <a:p>
            <a:r>
              <a:rPr lang="en-US" altLang="zh-CN" sz="1600" b="1" dirty="0">
                <a:solidFill>
                  <a:schemeClr val="tx2">
                    <a:lumMod val="75000"/>
                  </a:schemeClr>
                </a:solidFill>
                <a:latin typeface="Arial" panose="020B0604020202020204" pitchFamily="34" charset="0"/>
                <a:cs typeface="Arial" panose="020B0604020202020204" pitchFamily="34" charset="0"/>
              </a:rPr>
              <a:t>Considering the covariate among different locations in the image:</a:t>
            </a:r>
            <a:endParaRPr lang="zh-CN" altLang="en-US" sz="1600" b="1" dirty="0">
              <a:solidFill>
                <a:schemeClr val="tx2">
                  <a:lumMod val="75000"/>
                </a:schemeClr>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BAA283D8-7798-C2E7-06D1-2CE58EFFCBC9}"/>
              </a:ext>
            </a:extLst>
          </p:cNvPr>
          <p:cNvSpPr txBox="1"/>
          <p:nvPr/>
        </p:nvSpPr>
        <p:spPr>
          <a:xfrm>
            <a:off x="5926187" y="1343451"/>
            <a:ext cx="5790069" cy="2031325"/>
          </a:xfrm>
          <a:prstGeom prst="rect">
            <a:avLst/>
          </a:prstGeom>
          <a:noFill/>
        </p:spPr>
        <p:txBody>
          <a:bodyPr wrap="square">
            <a:spAutoFit/>
          </a:bodyPr>
          <a:lstStyle/>
          <a:p>
            <a:r>
              <a:rPr lang="en-US" altLang="zh-CN" sz="1800" b="1" dirty="0">
                <a:solidFill>
                  <a:schemeClr val="accent2"/>
                </a:solidFill>
                <a:latin typeface="Arial" panose="020B0604020202020204" pitchFamily="34" charset="0"/>
                <a:cs typeface="Arial" panose="020B0604020202020204" pitchFamily="34" charset="0"/>
              </a:rPr>
              <a:t>LSTM in Image </a:t>
            </a:r>
            <a:r>
              <a:rPr lang="en-US" altLang="zh-CN" b="1" dirty="0">
                <a:solidFill>
                  <a:schemeClr val="accent2"/>
                </a:solidFill>
                <a:latin typeface="Arial" panose="020B0604020202020204" pitchFamily="34" charset="0"/>
                <a:cs typeface="Arial" panose="020B0604020202020204" pitchFamily="34" charset="0"/>
              </a:rPr>
              <a:t>C</a:t>
            </a:r>
            <a:r>
              <a:rPr lang="en-US" altLang="zh-CN" sz="1800" b="1" dirty="0">
                <a:solidFill>
                  <a:schemeClr val="accent2"/>
                </a:solidFill>
                <a:latin typeface="Arial" panose="020B0604020202020204" pitchFamily="34" charset="0"/>
                <a:cs typeface="Arial" panose="020B0604020202020204" pitchFamily="34" charset="0"/>
              </a:rPr>
              <a:t>lassification</a:t>
            </a:r>
          </a:p>
          <a:p>
            <a:endParaRPr lang="en-US" altLang="zh-CN" b="1" dirty="0">
              <a:solidFill>
                <a:schemeClr val="accent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altLang="zh-CN" dirty="0">
                <a:latin typeface="Calibri" panose="020F0502020204030204" pitchFamily="34" charset="0"/>
                <a:cs typeface="Calibri" panose="020F0502020204030204" pitchFamily="34" charset="0"/>
              </a:rPr>
              <a:t>Each image are compromised by pixels with color;</a:t>
            </a:r>
          </a:p>
          <a:p>
            <a:pPr marL="342900" indent="-342900">
              <a:buFont typeface="Arial" panose="020B0604020202020204" pitchFamily="34" charset="0"/>
              <a:buChar char="•"/>
            </a:pPr>
            <a:endParaRPr lang="en-US" altLang="zh-CN"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altLang="zh-CN" dirty="0">
                <a:latin typeface="Calibri" panose="020F0502020204030204" pitchFamily="34" charset="0"/>
                <a:cs typeface="Calibri" panose="020F0502020204030204" pitchFamily="34" charset="0"/>
              </a:rPr>
              <a:t>Treat each image as a sequential of pixels , from left to right ,from top to bottom, whose value is RGB or grey value.</a:t>
            </a:r>
          </a:p>
        </p:txBody>
      </p:sp>
      <p:pic>
        <p:nvPicPr>
          <p:cNvPr id="1026" name="Picture 2" descr="MNIST — Dataset of Handwritten Digits | by Daniel Etzold ...">
            <a:extLst>
              <a:ext uri="{FF2B5EF4-FFF2-40B4-BE49-F238E27FC236}">
                <a16:creationId xmlns:a16="http://schemas.microsoft.com/office/drawing/2014/main" id="{8CF39055-34D5-0870-36F8-DB8041254A5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0209" r="39981" b="55923"/>
          <a:stretch/>
        </p:blipFill>
        <p:spPr bwMode="auto">
          <a:xfrm>
            <a:off x="8438758" y="3866984"/>
            <a:ext cx="764930" cy="8509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NIST — Dataset of Handwritten Digits | by Daniel Etzold ...">
            <a:extLst>
              <a:ext uri="{FF2B5EF4-FFF2-40B4-BE49-F238E27FC236}">
                <a16:creationId xmlns:a16="http://schemas.microsoft.com/office/drawing/2014/main" id="{59ECE3C6-92D2-3B92-9E9C-36A0E9322E6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99" r="78099" b="52677"/>
          <a:stretch/>
        </p:blipFill>
        <p:spPr bwMode="auto">
          <a:xfrm>
            <a:off x="6093680" y="4249786"/>
            <a:ext cx="764931" cy="8738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NIST — Dataset of Handwritten Digits | by Daniel Etzold ...">
            <a:extLst>
              <a:ext uri="{FF2B5EF4-FFF2-40B4-BE49-F238E27FC236}">
                <a16:creationId xmlns:a16="http://schemas.microsoft.com/office/drawing/2014/main" id="{30DFCA11-1225-E321-73BD-619CF263CCE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9857" r="20080" b="53328"/>
          <a:stretch/>
        </p:blipFill>
        <p:spPr bwMode="auto">
          <a:xfrm>
            <a:off x="9311386" y="3866984"/>
            <a:ext cx="764931" cy="88971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NIST — Dataset of Handwritten Digits | by Daniel Etzold ...">
            <a:extLst>
              <a:ext uri="{FF2B5EF4-FFF2-40B4-BE49-F238E27FC236}">
                <a16:creationId xmlns:a16="http://schemas.microsoft.com/office/drawing/2014/main" id="{C98C5CBA-A8F1-8F89-57FA-0422AFBD16F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0541" t="52677" r="39630" b="3846"/>
          <a:stretch/>
        </p:blipFill>
        <p:spPr bwMode="auto">
          <a:xfrm>
            <a:off x="8452583" y="4823326"/>
            <a:ext cx="797098" cy="87385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MNIST — Dataset of Handwritten Digits | by Daniel Etzold ...">
            <a:extLst>
              <a:ext uri="{FF2B5EF4-FFF2-40B4-BE49-F238E27FC236}">
                <a16:creationId xmlns:a16="http://schemas.microsoft.com/office/drawing/2014/main" id="{21C3D3AB-8BAF-FF51-454B-DD26EFAA32E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99" r="78099" b="52677"/>
          <a:stretch/>
        </p:blipFill>
        <p:spPr bwMode="auto">
          <a:xfrm>
            <a:off x="9336563" y="4823327"/>
            <a:ext cx="764931" cy="87385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0242F2A4-6937-A842-6610-13A0E14CCF7D}"/>
              </a:ext>
            </a:extLst>
          </p:cNvPr>
          <p:cNvSpPr/>
          <p:nvPr/>
        </p:nvSpPr>
        <p:spPr>
          <a:xfrm>
            <a:off x="6096000" y="4392930"/>
            <a:ext cx="764930" cy="20955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Straight Arrow Connector 19">
            <a:extLst>
              <a:ext uri="{FF2B5EF4-FFF2-40B4-BE49-F238E27FC236}">
                <a16:creationId xmlns:a16="http://schemas.microsoft.com/office/drawing/2014/main" id="{E4218795-7018-CCB9-BA28-188B47C80C6F}"/>
              </a:ext>
            </a:extLst>
          </p:cNvPr>
          <p:cNvCxnSpPr>
            <a:stCxn id="1028" idx="3"/>
            <a:endCxn id="1026" idx="1"/>
          </p:cNvCxnSpPr>
          <p:nvPr/>
        </p:nvCxnSpPr>
        <p:spPr>
          <a:xfrm flipV="1">
            <a:off x="6858611" y="4292466"/>
            <a:ext cx="1580147" cy="3942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5617DBAD-452C-0586-8E54-B5480A81431F}"/>
              </a:ext>
            </a:extLst>
          </p:cNvPr>
          <p:cNvCxnSpPr>
            <a:stCxn id="1028" idx="3"/>
            <a:endCxn id="1032" idx="1"/>
          </p:cNvCxnSpPr>
          <p:nvPr/>
        </p:nvCxnSpPr>
        <p:spPr>
          <a:xfrm>
            <a:off x="6858611" y="4686713"/>
            <a:ext cx="1593972" cy="5735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94E0CA55-A0AA-7921-5447-E35544E208C1}"/>
              </a:ext>
            </a:extLst>
          </p:cNvPr>
          <p:cNvSpPr txBox="1"/>
          <p:nvPr/>
        </p:nvSpPr>
        <p:spPr>
          <a:xfrm>
            <a:off x="10116041" y="4177203"/>
            <a:ext cx="1948267" cy="307777"/>
          </a:xfrm>
          <a:prstGeom prst="rect">
            <a:avLst/>
          </a:prstGeom>
          <a:noFill/>
        </p:spPr>
        <p:txBody>
          <a:bodyPr wrap="square" rtlCol="0">
            <a:spAutoFit/>
          </a:bodyPr>
          <a:lstStyle/>
          <a:p>
            <a:r>
              <a:rPr lang="en-US" altLang="zh-CN" sz="1400" b="1" dirty="0">
                <a:solidFill>
                  <a:schemeClr val="tx2">
                    <a:lumMod val="75000"/>
                  </a:schemeClr>
                </a:solidFill>
                <a:latin typeface="Arial" panose="020B0604020202020204" pitchFamily="34" charset="0"/>
                <a:cs typeface="Arial" panose="020B0604020202020204" pitchFamily="34" charset="0"/>
              </a:rPr>
              <a:t>Less probability</a:t>
            </a:r>
            <a:endParaRPr lang="zh-CN" altLang="en-US" sz="1400" b="1" dirty="0">
              <a:solidFill>
                <a:schemeClr val="tx2">
                  <a:lumMod val="75000"/>
                </a:schemeClr>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58FC5025-24F9-3199-6DBF-F760C2095E65}"/>
              </a:ext>
            </a:extLst>
          </p:cNvPr>
          <p:cNvSpPr txBox="1"/>
          <p:nvPr/>
        </p:nvSpPr>
        <p:spPr>
          <a:xfrm>
            <a:off x="10116041" y="5148278"/>
            <a:ext cx="1948267" cy="307777"/>
          </a:xfrm>
          <a:prstGeom prst="rect">
            <a:avLst/>
          </a:prstGeom>
          <a:noFill/>
        </p:spPr>
        <p:txBody>
          <a:bodyPr wrap="square" rtlCol="0">
            <a:spAutoFit/>
          </a:bodyPr>
          <a:lstStyle/>
          <a:p>
            <a:r>
              <a:rPr lang="en-US" altLang="zh-CN" sz="1400" b="1" dirty="0">
                <a:solidFill>
                  <a:schemeClr val="tx2">
                    <a:lumMod val="75000"/>
                  </a:schemeClr>
                </a:solidFill>
                <a:latin typeface="Arial" panose="020B0604020202020204" pitchFamily="34" charset="0"/>
                <a:cs typeface="Arial" panose="020B0604020202020204" pitchFamily="34" charset="0"/>
              </a:rPr>
              <a:t>higher probability</a:t>
            </a:r>
            <a:endParaRPr lang="zh-CN" altLang="en-US" sz="1400" b="1" dirty="0">
              <a:solidFill>
                <a:schemeClr val="tx2">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5303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2CEACC0-9CAE-4CE8-ADE2-8FC13B1889CE}"/>
              </a:ext>
            </a:extLst>
          </p:cNvPr>
          <p:cNvSpPr>
            <a:spLocks noGrp="1"/>
          </p:cNvSpPr>
          <p:nvPr>
            <p:ph type="sldNum" sz="quarter" idx="10"/>
          </p:nvPr>
        </p:nvSpPr>
        <p:spPr>
          <a:xfrm>
            <a:off x="3445925" y="6492875"/>
            <a:ext cx="2844800" cy="365125"/>
          </a:xfrm>
        </p:spPr>
        <p:txBody>
          <a:bodyPr/>
          <a:lstStyle/>
          <a:p>
            <a:pPr>
              <a:defRPr/>
            </a:pPr>
            <a:fld id="{8D15FAB9-B976-4318-94F5-364127788755}" type="slidenum">
              <a:rPr lang="zh-CN" altLang="en-US" smtClean="0"/>
              <a:pPr>
                <a:defRPr/>
              </a:pPr>
              <a:t>5</a:t>
            </a:fld>
            <a:endParaRPr lang="zh-CN" altLang="en-US" dirty="0"/>
          </a:p>
        </p:txBody>
      </p:sp>
      <p:sp>
        <p:nvSpPr>
          <p:cNvPr id="38" name="文本框 37">
            <a:extLst>
              <a:ext uri="{FF2B5EF4-FFF2-40B4-BE49-F238E27FC236}">
                <a16:creationId xmlns:a16="http://schemas.microsoft.com/office/drawing/2014/main" id="{10625862-DDAA-4BBC-96F5-8BF30B92D1E3}"/>
              </a:ext>
            </a:extLst>
          </p:cNvPr>
          <p:cNvSpPr txBox="1"/>
          <p:nvPr/>
        </p:nvSpPr>
        <p:spPr>
          <a:xfrm>
            <a:off x="1314857" y="444007"/>
            <a:ext cx="6712519" cy="523220"/>
          </a:xfrm>
          <a:prstGeom prst="rect">
            <a:avLst/>
          </a:prstGeom>
          <a:noFill/>
        </p:spPr>
        <p:txBody>
          <a:bodyPr wrap="square">
            <a:spAutoFit/>
          </a:bodyPr>
          <a:lstStyle/>
          <a:p>
            <a:pPr algn="l" fontAlgn="base"/>
            <a:r>
              <a:rPr lang="en-US" altLang="zh-CN" sz="2800" b="1" i="0" dirty="0">
                <a:solidFill>
                  <a:srgbClr val="1C497D"/>
                </a:solidFill>
                <a:effectLst/>
                <a:latin typeface="Arial" panose="020B0604020202020204" pitchFamily="34" charset="0"/>
                <a:cs typeface="Arial" panose="020B0604020202020204" pitchFamily="34" charset="0"/>
              </a:rPr>
              <a:t>What is CNN-LSTM Model? </a:t>
            </a:r>
          </a:p>
        </p:txBody>
      </p:sp>
      <p:sp>
        <p:nvSpPr>
          <p:cNvPr id="2" name="矩形 1">
            <a:extLst>
              <a:ext uri="{FF2B5EF4-FFF2-40B4-BE49-F238E27FC236}">
                <a16:creationId xmlns:a16="http://schemas.microsoft.com/office/drawing/2014/main" id="{46552B0B-79DD-5272-392C-D9A89331E727}"/>
              </a:ext>
            </a:extLst>
          </p:cNvPr>
          <p:cNvSpPr/>
          <p:nvPr/>
        </p:nvSpPr>
        <p:spPr>
          <a:xfrm>
            <a:off x="230141" y="6529769"/>
            <a:ext cx="1745090" cy="315531"/>
          </a:xfrm>
          <a:prstGeom prst="rect">
            <a:avLst/>
          </a:prstGeom>
          <a:solidFill>
            <a:srgbClr val="1B3563"/>
          </a:solidFill>
          <a:ln>
            <a:solidFill>
              <a:srgbClr val="1B3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3EDC6035-99C3-D4FA-07D8-C95AE313A430}"/>
              </a:ext>
            </a:extLst>
          </p:cNvPr>
          <p:cNvSpPr/>
          <p:nvPr/>
        </p:nvSpPr>
        <p:spPr>
          <a:xfrm>
            <a:off x="9249681" y="6553582"/>
            <a:ext cx="2580528" cy="253619"/>
          </a:xfrm>
          <a:prstGeom prst="rect">
            <a:avLst/>
          </a:prstGeom>
          <a:solidFill>
            <a:srgbClr val="1B3563"/>
          </a:solidFill>
          <a:ln>
            <a:solidFill>
              <a:srgbClr val="1B3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a:extLst>
              <a:ext uri="{FF2B5EF4-FFF2-40B4-BE49-F238E27FC236}">
                <a16:creationId xmlns:a16="http://schemas.microsoft.com/office/drawing/2014/main" id="{77F2058C-DC7E-E915-862E-2F38486BCD09}"/>
              </a:ext>
            </a:extLst>
          </p:cNvPr>
          <p:cNvSpPr txBox="1"/>
          <p:nvPr/>
        </p:nvSpPr>
        <p:spPr>
          <a:xfrm>
            <a:off x="1083032" y="1300620"/>
            <a:ext cx="5006811" cy="369332"/>
          </a:xfrm>
          <a:prstGeom prst="rect">
            <a:avLst/>
          </a:prstGeom>
          <a:noFill/>
        </p:spPr>
        <p:txBody>
          <a:bodyPr wrap="square" rtlCol="0">
            <a:spAutoFit/>
          </a:bodyPr>
          <a:lstStyle/>
          <a:p>
            <a:r>
              <a:rPr lang="en-US" altLang="zh-CN" b="1" dirty="0">
                <a:solidFill>
                  <a:schemeClr val="accent2"/>
                </a:solidFill>
                <a:latin typeface="Arial" panose="020B0604020202020204" pitchFamily="34" charset="0"/>
                <a:cs typeface="Arial" panose="020B0604020202020204" pitchFamily="34" charset="0"/>
              </a:rPr>
              <a:t>Three types of “CNN+LSTM” concept model:</a:t>
            </a:r>
          </a:p>
        </p:txBody>
      </p:sp>
      <p:cxnSp>
        <p:nvCxnSpPr>
          <p:cNvPr id="16" name="Straight Arrow Connector 15">
            <a:extLst>
              <a:ext uri="{FF2B5EF4-FFF2-40B4-BE49-F238E27FC236}">
                <a16:creationId xmlns:a16="http://schemas.microsoft.com/office/drawing/2014/main" id="{247DC649-3476-024F-5271-D962B8D45FB8}"/>
              </a:ext>
            </a:extLst>
          </p:cNvPr>
          <p:cNvCxnSpPr>
            <a:stCxn id="11" idx="3"/>
            <a:endCxn id="12" idx="1"/>
          </p:cNvCxnSpPr>
          <p:nvPr/>
        </p:nvCxnSpPr>
        <p:spPr>
          <a:xfrm flipV="1">
            <a:off x="3090186" y="2530173"/>
            <a:ext cx="940832" cy="2598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0D3B7E5B-AA26-5D99-9566-B443136DAEAA}"/>
              </a:ext>
            </a:extLst>
          </p:cNvPr>
          <p:cNvCxnSpPr>
            <a:stCxn id="8" idx="3"/>
            <a:endCxn id="12" idx="1"/>
          </p:cNvCxnSpPr>
          <p:nvPr/>
        </p:nvCxnSpPr>
        <p:spPr>
          <a:xfrm>
            <a:off x="3080120" y="2275559"/>
            <a:ext cx="950898" cy="2546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9246BFE5-7B68-D734-E32F-15F4FAED83C1}"/>
              </a:ext>
            </a:extLst>
          </p:cNvPr>
          <p:cNvCxnSpPr>
            <a:stCxn id="19" idx="3"/>
            <a:endCxn id="20" idx="1"/>
          </p:cNvCxnSpPr>
          <p:nvPr/>
        </p:nvCxnSpPr>
        <p:spPr>
          <a:xfrm>
            <a:off x="2857491" y="3888306"/>
            <a:ext cx="12515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12EF2A8F-B529-2272-6269-1884CB8D3E14}"/>
              </a:ext>
            </a:extLst>
          </p:cNvPr>
          <p:cNvCxnSpPr>
            <a:stCxn id="20" idx="3"/>
            <a:endCxn id="21" idx="1"/>
          </p:cNvCxnSpPr>
          <p:nvPr/>
        </p:nvCxnSpPr>
        <p:spPr>
          <a:xfrm>
            <a:off x="3745812" y="3888306"/>
            <a:ext cx="2852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48" name="Group 47">
            <a:extLst>
              <a:ext uri="{FF2B5EF4-FFF2-40B4-BE49-F238E27FC236}">
                <a16:creationId xmlns:a16="http://schemas.microsoft.com/office/drawing/2014/main" id="{45A1F626-970D-AB84-243D-CA8FE822BCDE}"/>
              </a:ext>
            </a:extLst>
          </p:cNvPr>
          <p:cNvGrpSpPr/>
          <p:nvPr/>
        </p:nvGrpSpPr>
        <p:grpSpPr>
          <a:xfrm>
            <a:off x="1135379" y="2130486"/>
            <a:ext cx="3752589" cy="804631"/>
            <a:chOff x="155347" y="2747596"/>
            <a:chExt cx="3752589" cy="804631"/>
          </a:xfrm>
        </p:grpSpPr>
        <p:sp>
          <p:nvSpPr>
            <p:cNvPr id="12" name="Rectangle: Rounded Corners 11">
              <a:extLst>
                <a:ext uri="{FF2B5EF4-FFF2-40B4-BE49-F238E27FC236}">
                  <a16:creationId xmlns:a16="http://schemas.microsoft.com/office/drawing/2014/main" id="{021D7D1E-BE09-BF6E-29A6-D7A3C118A334}"/>
                </a:ext>
              </a:extLst>
            </p:cNvPr>
            <p:cNvSpPr/>
            <p:nvPr/>
          </p:nvSpPr>
          <p:spPr>
            <a:xfrm>
              <a:off x="3050986" y="3002210"/>
              <a:ext cx="856950" cy="29014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2">
                      <a:lumMod val="75000"/>
                    </a:schemeClr>
                  </a:solidFill>
                  <a:latin typeface="Arial" panose="020B0604020202020204" pitchFamily="34" charset="0"/>
                  <a:cs typeface="Arial" panose="020B0604020202020204" pitchFamily="34" charset="0"/>
                </a:rPr>
                <a:t>output</a:t>
              </a:r>
              <a:endParaRPr lang="zh-CN" altLang="en-US" sz="1400" b="1" dirty="0">
                <a:solidFill>
                  <a:schemeClr val="tx2">
                    <a:lumMod val="75000"/>
                  </a:schemeClr>
                </a:solidFill>
                <a:latin typeface="Arial" panose="020B0604020202020204" pitchFamily="34" charset="0"/>
                <a:cs typeface="Arial" panose="020B0604020202020204" pitchFamily="34" charset="0"/>
              </a:endParaRPr>
            </a:p>
          </p:txBody>
        </p:sp>
        <p:grpSp>
          <p:nvGrpSpPr>
            <p:cNvPr id="47" name="Group 46">
              <a:extLst>
                <a:ext uri="{FF2B5EF4-FFF2-40B4-BE49-F238E27FC236}">
                  <a16:creationId xmlns:a16="http://schemas.microsoft.com/office/drawing/2014/main" id="{45007E80-3C63-F1FD-968A-DEA5204BA739}"/>
                </a:ext>
              </a:extLst>
            </p:cNvPr>
            <p:cNvGrpSpPr/>
            <p:nvPr/>
          </p:nvGrpSpPr>
          <p:grpSpPr>
            <a:xfrm>
              <a:off x="155347" y="2747596"/>
              <a:ext cx="1954807" cy="804631"/>
              <a:chOff x="155347" y="2747596"/>
              <a:chExt cx="1954807" cy="804631"/>
            </a:xfrm>
          </p:grpSpPr>
          <p:sp>
            <p:nvSpPr>
              <p:cNvPr id="8" name="Rectangle: Rounded Corners 7">
                <a:extLst>
                  <a:ext uri="{FF2B5EF4-FFF2-40B4-BE49-F238E27FC236}">
                    <a16:creationId xmlns:a16="http://schemas.microsoft.com/office/drawing/2014/main" id="{45D7EE2F-2CE0-E9C7-B645-FC12540465C7}"/>
                  </a:ext>
                </a:extLst>
              </p:cNvPr>
              <p:cNvSpPr/>
              <p:nvPr/>
            </p:nvSpPr>
            <p:spPr>
              <a:xfrm>
                <a:off x="1346988" y="2747596"/>
                <a:ext cx="753100" cy="290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2">
                        <a:lumMod val="75000"/>
                      </a:schemeClr>
                    </a:solidFill>
                    <a:latin typeface="Arial" panose="020B0604020202020204" pitchFamily="34" charset="0"/>
                    <a:cs typeface="Arial" panose="020B0604020202020204" pitchFamily="34" charset="0"/>
                  </a:rPr>
                  <a:t>CNN</a:t>
                </a:r>
                <a:endParaRPr lang="zh-CN" altLang="en-US" sz="1400" b="1" dirty="0">
                  <a:solidFill>
                    <a:schemeClr val="tx2">
                      <a:lumMod val="75000"/>
                    </a:schemeClr>
                  </a:solidFill>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50851778-F99F-64E3-3E25-078C25A3F9F4}"/>
                  </a:ext>
                </a:extLst>
              </p:cNvPr>
              <p:cNvSpPr/>
              <p:nvPr/>
            </p:nvSpPr>
            <p:spPr>
              <a:xfrm>
                <a:off x="1346988" y="3262081"/>
                <a:ext cx="763166" cy="290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2">
                        <a:lumMod val="75000"/>
                      </a:schemeClr>
                    </a:solidFill>
                    <a:latin typeface="Arial" panose="020B0604020202020204" pitchFamily="34" charset="0"/>
                    <a:cs typeface="Arial" panose="020B0604020202020204" pitchFamily="34" charset="0"/>
                  </a:rPr>
                  <a:t>LSTM</a:t>
                </a:r>
                <a:endParaRPr lang="zh-CN" altLang="en-US" sz="1400" b="1" dirty="0">
                  <a:solidFill>
                    <a:schemeClr val="tx2">
                      <a:lumMod val="75000"/>
                    </a:schemeClr>
                  </a:solidFill>
                  <a:latin typeface="Arial" panose="020B0604020202020204" pitchFamily="34" charset="0"/>
                  <a:cs typeface="Arial" panose="020B0604020202020204" pitchFamily="34" charset="0"/>
                </a:endParaRPr>
              </a:p>
            </p:txBody>
          </p:sp>
          <p:sp>
            <p:nvSpPr>
              <p:cNvPr id="30" name="Rectangle: Rounded Corners 29">
                <a:extLst>
                  <a:ext uri="{FF2B5EF4-FFF2-40B4-BE49-F238E27FC236}">
                    <a16:creationId xmlns:a16="http://schemas.microsoft.com/office/drawing/2014/main" id="{465CB767-99BF-6435-CD80-A4995BED9759}"/>
                  </a:ext>
                </a:extLst>
              </p:cNvPr>
              <p:cNvSpPr/>
              <p:nvPr/>
            </p:nvSpPr>
            <p:spPr>
              <a:xfrm>
                <a:off x="155347" y="2967674"/>
                <a:ext cx="856950" cy="29014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2">
                        <a:lumMod val="75000"/>
                      </a:schemeClr>
                    </a:solidFill>
                    <a:latin typeface="Arial" panose="020B0604020202020204" pitchFamily="34" charset="0"/>
                    <a:cs typeface="Arial" panose="020B0604020202020204" pitchFamily="34" charset="0"/>
                  </a:rPr>
                  <a:t>input</a:t>
                </a:r>
                <a:endParaRPr lang="zh-CN" altLang="en-US" sz="1400" b="1" dirty="0">
                  <a:solidFill>
                    <a:schemeClr val="tx2">
                      <a:lumMod val="75000"/>
                    </a:schemeClr>
                  </a:solidFill>
                  <a:latin typeface="Arial" panose="020B0604020202020204" pitchFamily="34" charset="0"/>
                  <a:cs typeface="Arial" panose="020B0604020202020204" pitchFamily="34" charset="0"/>
                </a:endParaRPr>
              </a:p>
            </p:txBody>
          </p:sp>
        </p:grpSp>
      </p:grpSp>
      <p:grpSp>
        <p:nvGrpSpPr>
          <p:cNvPr id="49" name="Group 48">
            <a:extLst>
              <a:ext uri="{FF2B5EF4-FFF2-40B4-BE49-F238E27FC236}">
                <a16:creationId xmlns:a16="http://schemas.microsoft.com/office/drawing/2014/main" id="{56723751-4746-7B6A-BB60-F5CE037854BB}"/>
              </a:ext>
            </a:extLst>
          </p:cNvPr>
          <p:cNvGrpSpPr/>
          <p:nvPr/>
        </p:nvGrpSpPr>
        <p:grpSpPr>
          <a:xfrm>
            <a:off x="1140168" y="3724786"/>
            <a:ext cx="3747800" cy="308593"/>
            <a:chOff x="382765" y="4222488"/>
            <a:chExt cx="3747800" cy="308593"/>
          </a:xfrm>
        </p:grpSpPr>
        <p:sp>
          <p:nvSpPr>
            <p:cNvPr id="19" name="Rectangle: Rounded Corners 18">
              <a:extLst>
                <a:ext uri="{FF2B5EF4-FFF2-40B4-BE49-F238E27FC236}">
                  <a16:creationId xmlns:a16="http://schemas.microsoft.com/office/drawing/2014/main" id="{69F032A0-586F-5B6D-B487-2225F7CE994F}"/>
                </a:ext>
              </a:extLst>
            </p:cNvPr>
            <p:cNvSpPr/>
            <p:nvPr/>
          </p:nvSpPr>
          <p:spPr>
            <a:xfrm>
              <a:off x="1346988" y="4240935"/>
              <a:ext cx="753100" cy="290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2">
                      <a:lumMod val="75000"/>
                    </a:schemeClr>
                  </a:solidFill>
                  <a:latin typeface="Arial" panose="020B0604020202020204" pitchFamily="34" charset="0"/>
                  <a:cs typeface="Arial" panose="020B0604020202020204" pitchFamily="34" charset="0"/>
                </a:rPr>
                <a:t>CNN</a:t>
              </a:r>
              <a:endParaRPr lang="zh-CN" altLang="en-US" sz="1400" b="1" dirty="0">
                <a:solidFill>
                  <a:schemeClr val="tx2">
                    <a:lumMod val="75000"/>
                  </a:schemeClr>
                </a:solidFill>
                <a:latin typeface="Arial" panose="020B0604020202020204" pitchFamily="34" charset="0"/>
                <a:cs typeface="Arial" panose="020B0604020202020204" pitchFamily="34" charset="0"/>
              </a:endParaRPr>
            </a:p>
          </p:txBody>
        </p:sp>
        <p:sp>
          <p:nvSpPr>
            <p:cNvPr id="20" name="Rectangle: Rounded Corners 19">
              <a:extLst>
                <a:ext uri="{FF2B5EF4-FFF2-40B4-BE49-F238E27FC236}">
                  <a16:creationId xmlns:a16="http://schemas.microsoft.com/office/drawing/2014/main" id="{6714C525-308C-7D8F-F3BE-9AEEE5B2458C}"/>
                </a:ext>
              </a:extLst>
            </p:cNvPr>
            <p:cNvSpPr/>
            <p:nvPr/>
          </p:nvSpPr>
          <p:spPr>
            <a:xfrm>
              <a:off x="2225243" y="4240935"/>
              <a:ext cx="763166" cy="290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2">
                      <a:lumMod val="75000"/>
                    </a:schemeClr>
                  </a:solidFill>
                  <a:latin typeface="Arial" panose="020B0604020202020204" pitchFamily="34" charset="0"/>
                  <a:cs typeface="Arial" panose="020B0604020202020204" pitchFamily="34" charset="0"/>
                </a:rPr>
                <a:t>LSTM</a:t>
              </a:r>
              <a:endParaRPr lang="zh-CN" altLang="en-US" sz="1400" b="1" dirty="0">
                <a:solidFill>
                  <a:schemeClr val="tx2">
                    <a:lumMod val="75000"/>
                  </a:schemeClr>
                </a:solidFill>
                <a:latin typeface="Arial" panose="020B0604020202020204" pitchFamily="34" charset="0"/>
                <a:cs typeface="Arial" panose="020B0604020202020204" pitchFamily="34" charset="0"/>
              </a:endParaRPr>
            </a:p>
          </p:txBody>
        </p:sp>
        <p:sp>
          <p:nvSpPr>
            <p:cNvPr id="21" name="Rectangle: Rounded Corners 20">
              <a:extLst>
                <a:ext uri="{FF2B5EF4-FFF2-40B4-BE49-F238E27FC236}">
                  <a16:creationId xmlns:a16="http://schemas.microsoft.com/office/drawing/2014/main" id="{E0414B14-7204-F466-5071-9965A4430AD8}"/>
                </a:ext>
              </a:extLst>
            </p:cNvPr>
            <p:cNvSpPr/>
            <p:nvPr/>
          </p:nvSpPr>
          <p:spPr>
            <a:xfrm>
              <a:off x="3273615" y="4240935"/>
              <a:ext cx="856950" cy="29014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2">
                      <a:lumMod val="75000"/>
                    </a:schemeClr>
                  </a:solidFill>
                  <a:latin typeface="Arial" panose="020B0604020202020204" pitchFamily="34" charset="0"/>
                  <a:cs typeface="Arial" panose="020B0604020202020204" pitchFamily="34" charset="0"/>
                </a:rPr>
                <a:t>output</a:t>
              </a:r>
              <a:endParaRPr lang="zh-CN" altLang="en-US" sz="1400" b="1" dirty="0">
                <a:solidFill>
                  <a:schemeClr val="tx2">
                    <a:lumMod val="75000"/>
                  </a:schemeClr>
                </a:solidFill>
                <a:latin typeface="Arial" panose="020B0604020202020204" pitchFamily="34" charset="0"/>
                <a:cs typeface="Arial" panose="020B0604020202020204" pitchFamily="34" charset="0"/>
              </a:endParaRPr>
            </a:p>
          </p:txBody>
        </p:sp>
        <p:sp>
          <p:nvSpPr>
            <p:cNvPr id="31" name="Rectangle: Rounded Corners 30">
              <a:extLst>
                <a:ext uri="{FF2B5EF4-FFF2-40B4-BE49-F238E27FC236}">
                  <a16:creationId xmlns:a16="http://schemas.microsoft.com/office/drawing/2014/main" id="{92F120A8-C856-35C8-E8A3-CB762E57F691}"/>
                </a:ext>
              </a:extLst>
            </p:cNvPr>
            <p:cNvSpPr/>
            <p:nvPr/>
          </p:nvSpPr>
          <p:spPr>
            <a:xfrm>
              <a:off x="382765" y="4222488"/>
              <a:ext cx="856950" cy="29014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2">
                      <a:lumMod val="75000"/>
                    </a:schemeClr>
                  </a:solidFill>
                  <a:latin typeface="Arial" panose="020B0604020202020204" pitchFamily="34" charset="0"/>
                  <a:cs typeface="Arial" panose="020B0604020202020204" pitchFamily="34" charset="0"/>
                </a:rPr>
                <a:t>input</a:t>
              </a:r>
              <a:endParaRPr lang="zh-CN" altLang="en-US" sz="1400" b="1" dirty="0">
                <a:solidFill>
                  <a:schemeClr val="tx2">
                    <a:lumMod val="75000"/>
                  </a:schemeClr>
                </a:solidFill>
                <a:latin typeface="Arial" panose="020B0604020202020204" pitchFamily="34" charset="0"/>
                <a:cs typeface="Arial" panose="020B0604020202020204" pitchFamily="34" charset="0"/>
              </a:endParaRPr>
            </a:p>
          </p:txBody>
        </p:sp>
      </p:grpSp>
      <p:cxnSp>
        <p:nvCxnSpPr>
          <p:cNvPr id="37" name="Straight Arrow Connector 36">
            <a:extLst>
              <a:ext uri="{FF2B5EF4-FFF2-40B4-BE49-F238E27FC236}">
                <a16:creationId xmlns:a16="http://schemas.microsoft.com/office/drawing/2014/main" id="{333F7C44-88DB-07A1-678E-A513094BACC1}"/>
              </a:ext>
            </a:extLst>
          </p:cNvPr>
          <p:cNvCxnSpPr>
            <a:cxnSpLocks/>
            <a:stCxn id="31" idx="3"/>
            <a:endCxn id="19" idx="1"/>
          </p:cNvCxnSpPr>
          <p:nvPr/>
        </p:nvCxnSpPr>
        <p:spPr>
          <a:xfrm>
            <a:off x="1997118" y="3869859"/>
            <a:ext cx="107273" cy="184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2454743C-4F91-0D4E-BAED-45FDD4DAC0DE}"/>
              </a:ext>
            </a:extLst>
          </p:cNvPr>
          <p:cNvCxnSpPr>
            <a:cxnSpLocks/>
            <a:stCxn id="30" idx="3"/>
            <a:endCxn id="8" idx="1"/>
          </p:cNvCxnSpPr>
          <p:nvPr/>
        </p:nvCxnSpPr>
        <p:spPr>
          <a:xfrm flipV="1">
            <a:off x="1992329" y="2275559"/>
            <a:ext cx="334691" cy="2200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D7ED0873-CACA-90C9-AA9D-01A7A0A1A7A8}"/>
              </a:ext>
            </a:extLst>
          </p:cNvPr>
          <p:cNvCxnSpPr>
            <a:cxnSpLocks/>
            <a:stCxn id="30" idx="3"/>
            <a:endCxn id="11" idx="1"/>
          </p:cNvCxnSpPr>
          <p:nvPr/>
        </p:nvCxnSpPr>
        <p:spPr>
          <a:xfrm>
            <a:off x="1992329" y="2495637"/>
            <a:ext cx="334691" cy="2944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50" name="Group 49">
            <a:extLst>
              <a:ext uri="{FF2B5EF4-FFF2-40B4-BE49-F238E27FC236}">
                <a16:creationId xmlns:a16="http://schemas.microsoft.com/office/drawing/2014/main" id="{01D8B615-A884-DB45-E787-382A5A26A788}"/>
              </a:ext>
            </a:extLst>
          </p:cNvPr>
          <p:cNvGrpSpPr/>
          <p:nvPr/>
        </p:nvGrpSpPr>
        <p:grpSpPr>
          <a:xfrm>
            <a:off x="1145183" y="5004913"/>
            <a:ext cx="3747800" cy="308593"/>
            <a:chOff x="382765" y="4222488"/>
            <a:chExt cx="3747800" cy="308593"/>
          </a:xfrm>
        </p:grpSpPr>
        <p:sp>
          <p:nvSpPr>
            <p:cNvPr id="51" name="Rectangle: Rounded Corners 50">
              <a:extLst>
                <a:ext uri="{FF2B5EF4-FFF2-40B4-BE49-F238E27FC236}">
                  <a16:creationId xmlns:a16="http://schemas.microsoft.com/office/drawing/2014/main" id="{53D06D72-98CE-2EE5-AE77-4F57A89AD8D0}"/>
                </a:ext>
              </a:extLst>
            </p:cNvPr>
            <p:cNvSpPr/>
            <p:nvPr/>
          </p:nvSpPr>
          <p:spPr>
            <a:xfrm>
              <a:off x="1346988" y="4240935"/>
              <a:ext cx="753100" cy="290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2">
                      <a:lumMod val="75000"/>
                    </a:schemeClr>
                  </a:solidFill>
                  <a:latin typeface="Arial" panose="020B0604020202020204" pitchFamily="34" charset="0"/>
                  <a:cs typeface="Arial" panose="020B0604020202020204" pitchFamily="34" charset="0"/>
                </a:rPr>
                <a:t>LSTM</a:t>
              </a:r>
              <a:endParaRPr lang="zh-CN" altLang="en-US" sz="1400" b="1" dirty="0">
                <a:solidFill>
                  <a:schemeClr val="tx2">
                    <a:lumMod val="75000"/>
                  </a:schemeClr>
                </a:solidFill>
                <a:latin typeface="Arial" panose="020B0604020202020204" pitchFamily="34" charset="0"/>
                <a:cs typeface="Arial" panose="020B0604020202020204" pitchFamily="34" charset="0"/>
              </a:endParaRPr>
            </a:p>
          </p:txBody>
        </p:sp>
        <p:sp>
          <p:nvSpPr>
            <p:cNvPr id="52" name="Rectangle: Rounded Corners 51">
              <a:extLst>
                <a:ext uri="{FF2B5EF4-FFF2-40B4-BE49-F238E27FC236}">
                  <a16:creationId xmlns:a16="http://schemas.microsoft.com/office/drawing/2014/main" id="{DB90F10D-A86B-26C8-90CF-D4EC6DEB0DE5}"/>
                </a:ext>
              </a:extLst>
            </p:cNvPr>
            <p:cNvSpPr/>
            <p:nvPr/>
          </p:nvSpPr>
          <p:spPr>
            <a:xfrm>
              <a:off x="2225243" y="4240935"/>
              <a:ext cx="763166" cy="290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2">
                      <a:lumMod val="75000"/>
                    </a:schemeClr>
                  </a:solidFill>
                  <a:latin typeface="Arial" panose="020B0604020202020204" pitchFamily="34" charset="0"/>
                  <a:cs typeface="Arial" panose="020B0604020202020204" pitchFamily="34" charset="0"/>
                </a:rPr>
                <a:t>CNN</a:t>
              </a:r>
              <a:endParaRPr lang="zh-CN" altLang="en-US" sz="1400" b="1" dirty="0">
                <a:solidFill>
                  <a:schemeClr val="tx2">
                    <a:lumMod val="75000"/>
                  </a:schemeClr>
                </a:solidFill>
                <a:latin typeface="Arial" panose="020B0604020202020204" pitchFamily="34" charset="0"/>
                <a:cs typeface="Arial" panose="020B0604020202020204" pitchFamily="34" charset="0"/>
              </a:endParaRPr>
            </a:p>
          </p:txBody>
        </p:sp>
        <p:sp>
          <p:nvSpPr>
            <p:cNvPr id="53" name="Rectangle: Rounded Corners 52">
              <a:extLst>
                <a:ext uri="{FF2B5EF4-FFF2-40B4-BE49-F238E27FC236}">
                  <a16:creationId xmlns:a16="http://schemas.microsoft.com/office/drawing/2014/main" id="{9526F468-6712-29D3-C869-206E75D91E48}"/>
                </a:ext>
              </a:extLst>
            </p:cNvPr>
            <p:cNvSpPr/>
            <p:nvPr/>
          </p:nvSpPr>
          <p:spPr>
            <a:xfrm>
              <a:off x="3273615" y="4240935"/>
              <a:ext cx="856950" cy="29014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2">
                      <a:lumMod val="75000"/>
                    </a:schemeClr>
                  </a:solidFill>
                  <a:latin typeface="Arial" panose="020B0604020202020204" pitchFamily="34" charset="0"/>
                  <a:cs typeface="Arial" panose="020B0604020202020204" pitchFamily="34" charset="0"/>
                </a:rPr>
                <a:t>output</a:t>
              </a:r>
              <a:endParaRPr lang="zh-CN" altLang="en-US" sz="1400" b="1" dirty="0">
                <a:solidFill>
                  <a:schemeClr val="tx2">
                    <a:lumMod val="75000"/>
                  </a:schemeClr>
                </a:solidFill>
                <a:latin typeface="Arial" panose="020B0604020202020204" pitchFamily="34" charset="0"/>
                <a:cs typeface="Arial" panose="020B0604020202020204" pitchFamily="34" charset="0"/>
              </a:endParaRPr>
            </a:p>
          </p:txBody>
        </p:sp>
        <p:sp>
          <p:nvSpPr>
            <p:cNvPr id="54" name="Rectangle: Rounded Corners 53">
              <a:extLst>
                <a:ext uri="{FF2B5EF4-FFF2-40B4-BE49-F238E27FC236}">
                  <a16:creationId xmlns:a16="http://schemas.microsoft.com/office/drawing/2014/main" id="{2B692DFA-1172-32C5-1A3A-18ED60CB741D}"/>
                </a:ext>
              </a:extLst>
            </p:cNvPr>
            <p:cNvSpPr/>
            <p:nvPr/>
          </p:nvSpPr>
          <p:spPr>
            <a:xfrm>
              <a:off x="382765" y="4222488"/>
              <a:ext cx="856950" cy="29014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2">
                      <a:lumMod val="75000"/>
                    </a:schemeClr>
                  </a:solidFill>
                  <a:latin typeface="Arial" panose="020B0604020202020204" pitchFamily="34" charset="0"/>
                  <a:cs typeface="Arial" panose="020B0604020202020204" pitchFamily="34" charset="0"/>
                </a:rPr>
                <a:t>input</a:t>
              </a:r>
              <a:endParaRPr lang="zh-CN" altLang="en-US" sz="1400" b="1" dirty="0">
                <a:solidFill>
                  <a:schemeClr val="tx2">
                    <a:lumMod val="75000"/>
                  </a:schemeClr>
                </a:solidFill>
                <a:latin typeface="Arial" panose="020B0604020202020204" pitchFamily="34" charset="0"/>
                <a:cs typeface="Arial" panose="020B0604020202020204" pitchFamily="34" charset="0"/>
              </a:endParaRPr>
            </a:p>
          </p:txBody>
        </p:sp>
      </p:grpSp>
      <p:cxnSp>
        <p:nvCxnSpPr>
          <p:cNvPr id="56" name="Straight Arrow Connector 55">
            <a:extLst>
              <a:ext uri="{FF2B5EF4-FFF2-40B4-BE49-F238E27FC236}">
                <a16:creationId xmlns:a16="http://schemas.microsoft.com/office/drawing/2014/main" id="{70696C35-5E45-3679-4894-ACFC340695BA}"/>
              </a:ext>
            </a:extLst>
          </p:cNvPr>
          <p:cNvCxnSpPr>
            <a:cxnSpLocks/>
            <a:stCxn id="54" idx="3"/>
            <a:endCxn id="51" idx="1"/>
          </p:cNvCxnSpPr>
          <p:nvPr/>
        </p:nvCxnSpPr>
        <p:spPr>
          <a:xfrm>
            <a:off x="2002133" y="5149986"/>
            <a:ext cx="107273" cy="184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79FF33ED-87FD-91E5-B8DE-F2C13473AE95}"/>
              </a:ext>
            </a:extLst>
          </p:cNvPr>
          <p:cNvCxnSpPr>
            <a:cxnSpLocks/>
            <a:stCxn id="51" idx="3"/>
            <a:endCxn id="52" idx="1"/>
          </p:cNvCxnSpPr>
          <p:nvPr/>
        </p:nvCxnSpPr>
        <p:spPr>
          <a:xfrm>
            <a:off x="2862506" y="5168433"/>
            <a:ext cx="12515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4F4F0544-0D27-86A6-29FE-49D615ACEF8C}"/>
              </a:ext>
            </a:extLst>
          </p:cNvPr>
          <p:cNvCxnSpPr>
            <a:cxnSpLocks/>
            <a:stCxn id="52" idx="3"/>
            <a:endCxn id="53" idx="1"/>
          </p:cNvCxnSpPr>
          <p:nvPr/>
        </p:nvCxnSpPr>
        <p:spPr>
          <a:xfrm>
            <a:off x="3750827" y="5168433"/>
            <a:ext cx="2852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6" name="TextBox 65">
            <a:extLst>
              <a:ext uri="{FF2B5EF4-FFF2-40B4-BE49-F238E27FC236}">
                <a16:creationId xmlns:a16="http://schemas.microsoft.com/office/drawing/2014/main" id="{61B4F33A-1201-05A8-8505-2AB800985547}"/>
              </a:ext>
            </a:extLst>
          </p:cNvPr>
          <p:cNvSpPr txBox="1"/>
          <p:nvPr/>
        </p:nvSpPr>
        <p:spPr>
          <a:xfrm>
            <a:off x="5034772" y="2387187"/>
            <a:ext cx="1830950" cy="307777"/>
          </a:xfrm>
          <a:prstGeom prst="rect">
            <a:avLst/>
          </a:prstGeom>
          <a:noFill/>
        </p:spPr>
        <p:txBody>
          <a:bodyPr wrap="square" rtlCol="0">
            <a:spAutoFit/>
          </a:bodyPr>
          <a:lstStyle/>
          <a:p>
            <a:r>
              <a:rPr lang="en-US" altLang="zh-CN" sz="1400" b="1" dirty="0">
                <a:solidFill>
                  <a:schemeClr val="tx2">
                    <a:lumMod val="75000"/>
                  </a:schemeClr>
                </a:solidFill>
                <a:latin typeface="Arial" panose="020B0604020202020204" pitchFamily="34" charset="0"/>
                <a:cs typeface="Arial" panose="020B0604020202020204" pitchFamily="34" charset="0"/>
              </a:rPr>
              <a:t>Parallel structure</a:t>
            </a:r>
            <a:endParaRPr lang="zh-CN" altLang="en-US" sz="1400" b="1" dirty="0">
              <a:solidFill>
                <a:schemeClr val="tx2">
                  <a:lumMod val="75000"/>
                </a:schemeClr>
              </a:solidFill>
              <a:latin typeface="Arial" panose="020B0604020202020204" pitchFamily="34" charset="0"/>
              <a:cs typeface="Arial" panose="020B0604020202020204" pitchFamily="34" charset="0"/>
            </a:endParaRPr>
          </a:p>
        </p:txBody>
      </p:sp>
      <p:sp>
        <p:nvSpPr>
          <p:cNvPr id="67" name="TextBox 66">
            <a:extLst>
              <a:ext uri="{FF2B5EF4-FFF2-40B4-BE49-F238E27FC236}">
                <a16:creationId xmlns:a16="http://schemas.microsoft.com/office/drawing/2014/main" id="{B426B3E6-6D1D-0819-78FC-27CE5E5DC14B}"/>
              </a:ext>
            </a:extLst>
          </p:cNvPr>
          <p:cNvSpPr txBox="1"/>
          <p:nvPr/>
        </p:nvSpPr>
        <p:spPr>
          <a:xfrm>
            <a:off x="5019341" y="3734417"/>
            <a:ext cx="2007260" cy="307777"/>
          </a:xfrm>
          <a:prstGeom prst="rect">
            <a:avLst/>
          </a:prstGeom>
          <a:noFill/>
        </p:spPr>
        <p:txBody>
          <a:bodyPr wrap="square" rtlCol="0">
            <a:spAutoFit/>
          </a:bodyPr>
          <a:lstStyle/>
          <a:p>
            <a:r>
              <a:rPr lang="en-US" altLang="zh-CN" sz="1400" b="1" dirty="0">
                <a:solidFill>
                  <a:schemeClr val="tx2">
                    <a:lumMod val="75000"/>
                  </a:schemeClr>
                </a:solidFill>
                <a:latin typeface="Arial" panose="020B0604020202020204" pitchFamily="34" charset="0"/>
                <a:cs typeface="Arial" panose="020B0604020202020204" pitchFamily="34" charset="0"/>
              </a:rPr>
              <a:t>CNN+LSTM structure</a:t>
            </a:r>
            <a:endParaRPr lang="zh-CN" altLang="en-US" sz="1400" b="1" dirty="0">
              <a:solidFill>
                <a:schemeClr val="tx2">
                  <a:lumMod val="75000"/>
                </a:schemeClr>
              </a:solidFill>
              <a:latin typeface="Arial" panose="020B0604020202020204" pitchFamily="34" charset="0"/>
              <a:cs typeface="Arial" panose="020B0604020202020204" pitchFamily="34" charset="0"/>
            </a:endParaRPr>
          </a:p>
        </p:txBody>
      </p:sp>
      <p:sp>
        <p:nvSpPr>
          <p:cNvPr id="68" name="TextBox 67">
            <a:extLst>
              <a:ext uri="{FF2B5EF4-FFF2-40B4-BE49-F238E27FC236}">
                <a16:creationId xmlns:a16="http://schemas.microsoft.com/office/drawing/2014/main" id="{FB4B54B2-5517-D16E-9FB0-D0578DFB2DBB}"/>
              </a:ext>
            </a:extLst>
          </p:cNvPr>
          <p:cNvSpPr txBox="1"/>
          <p:nvPr/>
        </p:nvSpPr>
        <p:spPr>
          <a:xfrm>
            <a:off x="5019341" y="5034392"/>
            <a:ext cx="2007260" cy="307777"/>
          </a:xfrm>
          <a:prstGeom prst="rect">
            <a:avLst/>
          </a:prstGeom>
          <a:noFill/>
        </p:spPr>
        <p:txBody>
          <a:bodyPr wrap="square" rtlCol="0">
            <a:spAutoFit/>
          </a:bodyPr>
          <a:lstStyle/>
          <a:p>
            <a:r>
              <a:rPr lang="en-US" altLang="zh-CN" sz="1400" b="1" dirty="0">
                <a:solidFill>
                  <a:schemeClr val="tx2">
                    <a:lumMod val="75000"/>
                  </a:schemeClr>
                </a:solidFill>
                <a:latin typeface="Arial" panose="020B0604020202020204" pitchFamily="34" charset="0"/>
                <a:cs typeface="Arial" panose="020B0604020202020204" pitchFamily="34" charset="0"/>
              </a:rPr>
              <a:t>LSTM+CNN structure</a:t>
            </a:r>
            <a:endParaRPr lang="zh-CN" altLang="en-US" sz="1400" b="1" dirty="0">
              <a:solidFill>
                <a:schemeClr val="tx2">
                  <a:lumMod val="75000"/>
                </a:schemeClr>
              </a:solidFill>
              <a:latin typeface="Arial" panose="020B0604020202020204" pitchFamily="34" charset="0"/>
              <a:cs typeface="Arial" panose="020B0604020202020204" pitchFamily="34" charset="0"/>
            </a:endParaRPr>
          </a:p>
        </p:txBody>
      </p:sp>
      <p:pic>
        <p:nvPicPr>
          <p:cNvPr id="10" name="图片 2" descr="形状&#10;&#10;中度可信度描述已自动生成">
            <a:extLst>
              <a:ext uri="{FF2B5EF4-FFF2-40B4-BE49-F238E27FC236}">
                <a16:creationId xmlns:a16="http://schemas.microsoft.com/office/drawing/2014/main" id="{42FD0EA2-AE94-3093-9FFB-B99CEAF29E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9599" y="2275559"/>
            <a:ext cx="4200163" cy="3093708"/>
          </a:xfrm>
          <a:prstGeom prst="rect">
            <a:avLst/>
          </a:prstGeom>
        </p:spPr>
      </p:pic>
      <p:sp>
        <p:nvSpPr>
          <p:cNvPr id="13" name="TextBox 12">
            <a:extLst>
              <a:ext uri="{FF2B5EF4-FFF2-40B4-BE49-F238E27FC236}">
                <a16:creationId xmlns:a16="http://schemas.microsoft.com/office/drawing/2014/main" id="{637EACFE-3A80-CFD0-F94E-271106D2C2FB}"/>
              </a:ext>
            </a:extLst>
          </p:cNvPr>
          <p:cNvSpPr txBox="1"/>
          <p:nvPr/>
        </p:nvSpPr>
        <p:spPr>
          <a:xfrm>
            <a:off x="7835374" y="1300620"/>
            <a:ext cx="3273594" cy="369332"/>
          </a:xfrm>
          <a:prstGeom prst="rect">
            <a:avLst/>
          </a:prstGeom>
          <a:noFill/>
        </p:spPr>
        <p:txBody>
          <a:bodyPr wrap="square" rtlCol="0">
            <a:spAutoFit/>
          </a:bodyPr>
          <a:lstStyle/>
          <a:p>
            <a:r>
              <a:rPr lang="en-US" altLang="zh-CN" b="1" dirty="0">
                <a:solidFill>
                  <a:schemeClr val="accent2"/>
                </a:solidFill>
                <a:latin typeface="Arial" panose="020B0604020202020204" pitchFamily="34" charset="0"/>
                <a:cs typeface="Arial" panose="020B0604020202020204" pitchFamily="34" charset="0"/>
              </a:rPr>
              <a:t>CNN+LSTM structure</a:t>
            </a:r>
            <a:endParaRPr lang="zh-CN" altLang="en-US" b="1"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66487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2CEACC0-9CAE-4CE8-ADE2-8FC13B1889CE}"/>
              </a:ext>
            </a:extLst>
          </p:cNvPr>
          <p:cNvSpPr>
            <a:spLocks noGrp="1"/>
          </p:cNvSpPr>
          <p:nvPr>
            <p:ph type="sldNum" sz="quarter" idx="10"/>
          </p:nvPr>
        </p:nvSpPr>
        <p:spPr>
          <a:xfrm>
            <a:off x="3445925" y="6492875"/>
            <a:ext cx="2844800" cy="365125"/>
          </a:xfrm>
        </p:spPr>
        <p:txBody>
          <a:bodyPr/>
          <a:lstStyle/>
          <a:p>
            <a:pPr>
              <a:defRPr/>
            </a:pPr>
            <a:fld id="{8D15FAB9-B976-4318-94F5-364127788755}" type="slidenum">
              <a:rPr lang="zh-CN" altLang="en-US" smtClean="0"/>
              <a:pPr>
                <a:defRPr/>
              </a:pPr>
              <a:t>6</a:t>
            </a:fld>
            <a:endParaRPr lang="zh-CN" altLang="en-US" dirty="0"/>
          </a:p>
        </p:txBody>
      </p:sp>
      <p:sp>
        <p:nvSpPr>
          <p:cNvPr id="38" name="文本框 37">
            <a:extLst>
              <a:ext uri="{FF2B5EF4-FFF2-40B4-BE49-F238E27FC236}">
                <a16:creationId xmlns:a16="http://schemas.microsoft.com/office/drawing/2014/main" id="{10625862-DDAA-4BBC-96F5-8BF30B92D1E3}"/>
              </a:ext>
            </a:extLst>
          </p:cNvPr>
          <p:cNvSpPr txBox="1"/>
          <p:nvPr/>
        </p:nvSpPr>
        <p:spPr>
          <a:xfrm>
            <a:off x="1314857" y="444007"/>
            <a:ext cx="8399563" cy="523220"/>
          </a:xfrm>
          <a:prstGeom prst="rect">
            <a:avLst/>
          </a:prstGeom>
          <a:noFill/>
        </p:spPr>
        <p:txBody>
          <a:bodyPr wrap="square">
            <a:spAutoFit/>
          </a:bodyPr>
          <a:lstStyle/>
          <a:p>
            <a:pPr algn="l" fontAlgn="base"/>
            <a:r>
              <a:rPr lang="en-US" altLang="zh-CN" sz="2800" b="1" i="0" dirty="0">
                <a:solidFill>
                  <a:srgbClr val="1C497D"/>
                </a:solidFill>
                <a:effectLst/>
                <a:latin typeface="Arial" panose="020B0604020202020204" pitchFamily="34" charset="0"/>
                <a:cs typeface="Arial" panose="020B0604020202020204" pitchFamily="34" charset="0"/>
              </a:rPr>
              <a:t>What is horizontally interchangeable Images? </a:t>
            </a:r>
          </a:p>
        </p:txBody>
      </p:sp>
      <p:sp>
        <p:nvSpPr>
          <p:cNvPr id="2" name="矩形 1">
            <a:extLst>
              <a:ext uri="{FF2B5EF4-FFF2-40B4-BE49-F238E27FC236}">
                <a16:creationId xmlns:a16="http://schemas.microsoft.com/office/drawing/2014/main" id="{46552B0B-79DD-5272-392C-D9A89331E727}"/>
              </a:ext>
            </a:extLst>
          </p:cNvPr>
          <p:cNvSpPr/>
          <p:nvPr/>
        </p:nvSpPr>
        <p:spPr>
          <a:xfrm>
            <a:off x="230141" y="6529769"/>
            <a:ext cx="1745090" cy="315531"/>
          </a:xfrm>
          <a:prstGeom prst="rect">
            <a:avLst/>
          </a:prstGeom>
          <a:solidFill>
            <a:srgbClr val="1B3563"/>
          </a:solidFill>
          <a:ln>
            <a:solidFill>
              <a:srgbClr val="1B3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3EDC6035-99C3-D4FA-07D8-C95AE313A430}"/>
              </a:ext>
            </a:extLst>
          </p:cNvPr>
          <p:cNvSpPr/>
          <p:nvPr/>
        </p:nvSpPr>
        <p:spPr>
          <a:xfrm>
            <a:off x="9249681" y="6553582"/>
            <a:ext cx="2580528" cy="253619"/>
          </a:xfrm>
          <a:prstGeom prst="rect">
            <a:avLst/>
          </a:prstGeom>
          <a:solidFill>
            <a:srgbClr val="1B3563"/>
          </a:solidFill>
          <a:ln>
            <a:solidFill>
              <a:srgbClr val="1B3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0" name="Group 79">
            <a:extLst>
              <a:ext uri="{FF2B5EF4-FFF2-40B4-BE49-F238E27FC236}">
                <a16:creationId xmlns:a16="http://schemas.microsoft.com/office/drawing/2014/main" id="{9ED8DEBE-8871-177D-8FB1-C67C91EA9A1E}"/>
              </a:ext>
            </a:extLst>
          </p:cNvPr>
          <p:cNvGrpSpPr/>
          <p:nvPr/>
        </p:nvGrpSpPr>
        <p:grpSpPr>
          <a:xfrm>
            <a:off x="2402495" y="3487680"/>
            <a:ext cx="454320" cy="448920"/>
            <a:chOff x="7376358" y="3411028"/>
            <a:chExt cx="454320" cy="448920"/>
          </a:xfrm>
        </p:grpSpPr>
        <mc:AlternateContent xmlns:mc="http://schemas.openxmlformats.org/markup-compatibility/2006" xmlns:p14="http://schemas.microsoft.com/office/powerpoint/2010/main">
          <mc:Choice Requires="p14">
            <p:contentPart p14:bwMode="auto" r:id="rId3">
              <p14:nvContentPartPr>
                <p14:cNvPr id="77" name="Ink 76">
                  <a:extLst>
                    <a:ext uri="{FF2B5EF4-FFF2-40B4-BE49-F238E27FC236}">
                      <a16:creationId xmlns:a16="http://schemas.microsoft.com/office/drawing/2014/main" id="{06A9BAAD-1491-D135-FADA-FC070EA9260C}"/>
                    </a:ext>
                  </a:extLst>
                </p14:cNvPr>
                <p14:cNvContentPartPr/>
                <p14:nvPr/>
              </p14:nvContentPartPr>
              <p14:xfrm>
                <a:off x="7376358" y="3411028"/>
                <a:ext cx="336240" cy="204840"/>
              </p14:xfrm>
            </p:contentPart>
          </mc:Choice>
          <mc:Fallback xmlns="">
            <p:pic>
              <p:nvPicPr>
                <p:cNvPr id="77" name="Ink 76">
                  <a:extLst>
                    <a:ext uri="{FF2B5EF4-FFF2-40B4-BE49-F238E27FC236}">
                      <a16:creationId xmlns:a16="http://schemas.microsoft.com/office/drawing/2014/main" id="{06A9BAAD-1491-D135-FADA-FC070EA9260C}"/>
                    </a:ext>
                  </a:extLst>
                </p:cNvPr>
                <p:cNvPicPr/>
                <p:nvPr/>
              </p:nvPicPr>
              <p:blipFill>
                <a:blip r:embed="rId4"/>
                <a:stretch>
                  <a:fillRect/>
                </a:stretch>
              </p:blipFill>
              <p:spPr>
                <a:xfrm>
                  <a:off x="7367718" y="3402388"/>
                  <a:ext cx="35388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8" name="Ink 77">
                  <a:extLst>
                    <a:ext uri="{FF2B5EF4-FFF2-40B4-BE49-F238E27FC236}">
                      <a16:creationId xmlns:a16="http://schemas.microsoft.com/office/drawing/2014/main" id="{87D47704-6526-5E7A-F3E3-FD9504A66142}"/>
                    </a:ext>
                  </a:extLst>
                </p14:cNvPr>
                <p14:cNvContentPartPr/>
                <p14:nvPr/>
              </p14:nvContentPartPr>
              <p14:xfrm>
                <a:off x="7473198" y="3618028"/>
                <a:ext cx="232920" cy="31320"/>
              </p14:xfrm>
            </p:contentPart>
          </mc:Choice>
          <mc:Fallback xmlns="">
            <p:pic>
              <p:nvPicPr>
                <p:cNvPr id="78" name="Ink 77">
                  <a:extLst>
                    <a:ext uri="{FF2B5EF4-FFF2-40B4-BE49-F238E27FC236}">
                      <a16:creationId xmlns:a16="http://schemas.microsoft.com/office/drawing/2014/main" id="{87D47704-6526-5E7A-F3E3-FD9504A66142}"/>
                    </a:ext>
                  </a:extLst>
                </p:cNvPr>
                <p:cNvPicPr/>
                <p:nvPr/>
              </p:nvPicPr>
              <p:blipFill>
                <a:blip r:embed="rId6"/>
                <a:stretch>
                  <a:fillRect/>
                </a:stretch>
              </p:blipFill>
              <p:spPr>
                <a:xfrm>
                  <a:off x="7464558" y="3609388"/>
                  <a:ext cx="2505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9" name="Ink 78">
                  <a:extLst>
                    <a:ext uri="{FF2B5EF4-FFF2-40B4-BE49-F238E27FC236}">
                      <a16:creationId xmlns:a16="http://schemas.microsoft.com/office/drawing/2014/main" id="{990B89C5-A3F2-55C4-DE9B-5B62545E49B6}"/>
                    </a:ext>
                  </a:extLst>
                </p14:cNvPr>
                <p14:cNvContentPartPr/>
                <p14:nvPr/>
              </p14:nvContentPartPr>
              <p14:xfrm>
                <a:off x="7473198" y="3648628"/>
                <a:ext cx="357480" cy="211320"/>
              </p14:xfrm>
            </p:contentPart>
          </mc:Choice>
          <mc:Fallback xmlns="">
            <p:pic>
              <p:nvPicPr>
                <p:cNvPr id="79" name="Ink 78">
                  <a:extLst>
                    <a:ext uri="{FF2B5EF4-FFF2-40B4-BE49-F238E27FC236}">
                      <a16:creationId xmlns:a16="http://schemas.microsoft.com/office/drawing/2014/main" id="{990B89C5-A3F2-55C4-DE9B-5B62545E49B6}"/>
                    </a:ext>
                  </a:extLst>
                </p:cNvPr>
                <p:cNvPicPr/>
                <p:nvPr/>
              </p:nvPicPr>
              <p:blipFill>
                <a:blip r:embed="rId8"/>
                <a:stretch>
                  <a:fillRect/>
                </a:stretch>
              </p:blipFill>
              <p:spPr>
                <a:xfrm>
                  <a:off x="7464198" y="3639628"/>
                  <a:ext cx="375120" cy="228960"/>
                </a:xfrm>
                <a:prstGeom prst="rect">
                  <a:avLst/>
                </a:prstGeom>
              </p:spPr>
            </p:pic>
          </mc:Fallback>
        </mc:AlternateContent>
      </p:grpSp>
      <p:grpSp>
        <p:nvGrpSpPr>
          <p:cNvPr id="83" name="Group 82">
            <a:extLst>
              <a:ext uri="{FF2B5EF4-FFF2-40B4-BE49-F238E27FC236}">
                <a16:creationId xmlns:a16="http://schemas.microsoft.com/office/drawing/2014/main" id="{B757C9F8-E443-9C3D-C1AB-844B8891BFC9}"/>
              </a:ext>
            </a:extLst>
          </p:cNvPr>
          <p:cNvGrpSpPr/>
          <p:nvPr/>
        </p:nvGrpSpPr>
        <p:grpSpPr>
          <a:xfrm>
            <a:off x="3815403" y="3429000"/>
            <a:ext cx="333720" cy="505080"/>
            <a:chOff x="8334678" y="3369628"/>
            <a:chExt cx="333720" cy="505080"/>
          </a:xfrm>
        </p:grpSpPr>
        <mc:AlternateContent xmlns:mc="http://schemas.openxmlformats.org/markup-compatibility/2006" xmlns:p14="http://schemas.microsoft.com/office/powerpoint/2010/main">
          <mc:Choice Requires="p14">
            <p:contentPart p14:bwMode="auto" r:id="rId9">
              <p14:nvContentPartPr>
                <p14:cNvPr id="81" name="Ink 80">
                  <a:extLst>
                    <a:ext uri="{FF2B5EF4-FFF2-40B4-BE49-F238E27FC236}">
                      <a16:creationId xmlns:a16="http://schemas.microsoft.com/office/drawing/2014/main" id="{9C9AD3A7-6010-3C9D-272C-D08D9291D227}"/>
                    </a:ext>
                  </a:extLst>
                </p14:cNvPr>
                <p14:cNvContentPartPr/>
                <p14:nvPr/>
              </p14:nvContentPartPr>
              <p14:xfrm>
                <a:off x="8334678" y="3369628"/>
                <a:ext cx="243720" cy="41760"/>
              </p14:xfrm>
            </p:contentPart>
          </mc:Choice>
          <mc:Fallback xmlns="">
            <p:pic>
              <p:nvPicPr>
                <p:cNvPr id="81" name="Ink 80">
                  <a:extLst>
                    <a:ext uri="{FF2B5EF4-FFF2-40B4-BE49-F238E27FC236}">
                      <a16:creationId xmlns:a16="http://schemas.microsoft.com/office/drawing/2014/main" id="{9C9AD3A7-6010-3C9D-272C-D08D9291D227}"/>
                    </a:ext>
                  </a:extLst>
                </p:cNvPr>
                <p:cNvPicPr/>
                <p:nvPr/>
              </p:nvPicPr>
              <p:blipFill>
                <a:blip r:embed="rId10"/>
                <a:stretch>
                  <a:fillRect/>
                </a:stretch>
              </p:blipFill>
              <p:spPr>
                <a:xfrm>
                  <a:off x="8326038" y="3360628"/>
                  <a:ext cx="26136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2" name="Ink 81">
                  <a:extLst>
                    <a:ext uri="{FF2B5EF4-FFF2-40B4-BE49-F238E27FC236}">
                      <a16:creationId xmlns:a16="http://schemas.microsoft.com/office/drawing/2014/main" id="{A5596C78-7A60-919F-E19D-DD57B7B077AA}"/>
                    </a:ext>
                  </a:extLst>
                </p14:cNvPr>
                <p14:cNvContentPartPr/>
                <p14:nvPr/>
              </p14:nvContentPartPr>
              <p14:xfrm>
                <a:off x="8342598" y="3428308"/>
                <a:ext cx="325800" cy="446400"/>
              </p14:xfrm>
            </p:contentPart>
          </mc:Choice>
          <mc:Fallback xmlns="">
            <p:pic>
              <p:nvPicPr>
                <p:cNvPr id="82" name="Ink 81">
                  <a:extLst>
                    <a:ext uri="{FF2B5EF4-FFF2-40B4-BE49-F238E27FC236}">
                      <a16:creationId xmlns:a16="http://schemas.microsoft.com/office/drawing/2014/main" id="{A5596C78-7A60-919F-E19D-DD57B7B077AA}"/>
                    </a:ext>
                  </a:extLst>
                </p:cNvPr>
                <p:cNvPicPr/>
                <p:nvPr/>
              </p:nvPicPr>
              <p:blipFill>
                <a:blip r:embed="rId12"/>
                <a:stretch>
                  <a:fillRect/>
                </a:stretch>
              </p:blipFill>
              <p:spPr>
                <a:xfrm>
                  <a:off x="8333958" y="3419668"/>
                  <a:ext cx="343440" cy="464040"/>
                </a:xfrm>
                <a:prstGeom prst="rect">
                  <a:avLst/>
                </a:prstGeom>
              </p:spPr>
            </p:pic>
          </mc:Fallback>
        </mc:AlternateContent>
      </p:grpSp>
      <p:sp>
        <p:nvSpPr>
          <p:cNvPr id="88" name="TextBox 87">
            <a:extLst>
              <a:ext uri="{FF2B5EF4-FFF2-40B4-BE49-F238E27FC236}">
                <a16:creationId xmlns:a16="http://schemas.microsoft.com/office/drawing/2014/main" id="{E4D1AE0F-1EFA-6C99-5827-B55C01275C4C}"/>
              </a:ext>
            </a:extLst>
          </p:cNvPr>
          <p:cNvSpPr txBox="1"/>
          <p:nvPr/>
        </p:nvSpPr>
        <p:spPr>
          <a:xfrm>
            <a:off x="1158807" y="4302448"/>
            <a:ext cx="5425435" cy="923330"/>
          </a:xfrm>
          <a:prstGeom prst="rect">
            <a:avLst/>
          </a:prstGeom>
          <a:noFill/>
        </p:spPr>
        <p:txBody>
          <a:bodyPr wrap="square">
            <a:spAutoFit/>
          </a:bodyPr>
          <a:lstStyle/>
          <a:p>
            <a:pPr marL="285750" indent="-285750">
              <a:buFont typeface="Arial" panose="020B0604020202020204" pitchFamily="34" charset="0"/>
              <a:buChar char="•"/>
            </a:pPr>
            <a:r>
              <a:rPr lang="en-US" altLang="zh-CN" dirty="0">
                <a:latin typeface="Calibri" panose="020F0502020204030204" pitchFamily="34" charset="0"/>
                <a:cs typeface="Calibri" panose="020F0502020204030204" pitchFamily="34" charset="0"/>
              </a:rPr>
              <a:t>Horizontal flip of images increases unnecessary noise for the image classification. </a:t>
            </a:r>
            <a:r>
              <a:rPr lang="en-US" altLang="zh-CN" b="1" dirty="0">
                <a:latin typeface="Calibri" panose="020F0502020204030204" pitchFamily="34" charset="0"/>
                <a:cs typeface="Calibri" panose="020F0502020204030204" pitchFamily="34" charset="0"/>
              </a:rPr>
              <a:t>E.g. detecting tumor from X-ray of brain/body</a:t>
            </a:r>
            <a:r>
              <a:rPr lang="en-US" altLang="zh-CN" dirty="0">
                <a:latin typeface="Calibri" panose="020F0502020204030204" pitchFamily="34" charset="0"/>
                <a:cs typeface="Calibri" panose="020F0502020204030204" pitchFamily="34" charset="0"/>
              </a:rPr>
              <a:t>.</a:t>
            </a:r>
          </a:p>
        </p:txBody>
      </p:sp>
      <p:sp>
        <p:nvSpPr>
          <p:cNvPr id="92" name="TextBox 91">
            <a:extLst>
              <a:ext uri="{FF2B5EF4-FFF2-40B4-BE49-F238E27FC236}">
                <a16:creationId xmlns:a16="http://schemas.microsoft.com/office/drawing/2014/main" id="{CFF02DA2-F5A1-CEF1-9239-7C76B2E0B1C4}"/>
              </a:ext>
            </a:extLst>
          </p:cNvPr>
          <p:cNvSpPr txBox="1"/>
          <p:nvPr/>
        </p:nvSpPr>
        <p:spPr>
          <a:xfrm>
            <a:off x="6950372" y="1629146"/>
            <a:ext cx="4721675" cy="923330"/>
          </a:xfrm>
          <a:prstGeom prst="rect">
            <a:avLst/>
          </a:prstGeom>
          <a:noFill/>
        </p:spPr>
        <p:txBody>
          <a:bodyPr wrap="square">
            <a:spAutoFit/>
          </a:bodyPr>
          <a:lstStyle>
            <a:defPPr>
              <a:defRPr lang="zh-CN"/>
            </a:defPPr>
            <a:lvl1pPr>
              <a:defRPr b="1">
                <a:solidFill>
                  <a:schemeClr val="tx2">
                    <a:lumMod val="75000"/>
                  </a:schemeClr>
                </a:solidFill>
                <a:latin typeface="Arial" panose="020B0604020202020204" pitchFamily="34" charset="0"/>
                <a:cs typeface="Arial" panose="020B0604020202020204" pitchFamily="34" charset="0"/>
              </a:defRPr>
            </a:lvl1pPr>
          </a:lstStyle>
          <a:p>
            <a:r>
              <a:rPr lang="en-US" altLang="zh-CN" dirty="0">
                <a:solidFill>
                  <a:schemeClr val="accent2"/>
                </a:solidFill>
              </a:rPr>
              <a:t>Horizontally Interchangeable images:</a:t>
            </a:r>
          </a:p>
          <a:p>
            <a:endParaRPr lang="en-US" altLang="zh-CN" dirty="0">
              <a:solidFill>
                <a:schemeClr val="accent2"/>
              </a:solidFill>
            </a:endParaRPr>
          </a:p>
          <a:p>
            <a:r>
              <a:rPr lang="en-US" altLang="zh-CN" dirty="0"/>
              <a:t>E.g. </a:t>
            </a:r>
            <a:r>
              <a:rPr lang="en-US" altLang="zh-CN" dirty="0" err="1"/>
              <a:t>Fashionmnist</a:t>
            </a:r>
            <a:r>
              <a:rPr lang="en-US" altLang="zh-CN" dirty="0"/>
              <a:t> dataset</a:t>
            </a:r>
          </a:p>
        </p:txBody>
      </p:sp>
      <p:pic>
        <p:nvPicPr>
          <p:cNvPr id="1026" name="Picture 2" descr="Fashion MNIST Image Classification-Categorization of Apparels using Deep  Learning | by ayinde sunday | Jovian — Data Science and Machine Learning">
            <a:extLst>
              <a:ext uri="{FF2B5EF4-FFF2-40B4-BE49-F238E27FC236}">
                <a16:creationId xmlns:a16="http://schemas.microsoft.com/office/drawing/2014/main" id="{B812B916-87A4-ED48-4518-5C5A77535B1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01565" y="3299122"/>
            <a:ext cx="862627" cy="852316"/>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94" descr="Graphical user interface&#10;&#10;Description automatically generated">
            <a:extLst>
              <a:ext uri="{FF2B5EF4-FFF2-40B4-BE49-F238E27FC236}">
                <a16:creationId xmlns:a16="http://schemas.microsoft.com/office/drawing/2014/main" id="{A4D8E710-807D-5235-361A-FAE08D03D42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49680" y="3299123"/>
            <a:ext cx="865429" cy="852316"/>
          </a:xfrm>
          <a:prstGeom prst="rect">
            <a:avLst/>
          </a:prstGeom>
        </p:spPr>
      </p:pic>
      <p:sp>
        <p:nvSpPr>
          <p:cNvPr id="9" name="TextBox 8">
            <a:extLst>
              <a:ext uri="{FF2B5EF4-FFF2-40B4-BE49-F238E27FC236}">
                <a16:creationId xmlns:a16="http://schemas.microsoft.com/office/drawing/2014/main" id="{799FA397-86ED-FD55-3261-9C6D05C55264}"/>
              </a:ext>
            </a:extLst>
          </p:cNvPr>
          <p:cNvSpPr txBox="1"/>
          <p:nvPr/>
        </p:nvSpPr>
        <p:spPr>
          <a:xfrm>
            <a:off x="1158807" y="1629146"/>
            <a:ext cx="5654832" cy="1477328"/>
          </a:xfrm>
          <a:prstGeom prst="rect">
            <a:avLst/>
          </a:prstGeom>
          <a:noFill/>
        </p:spPr>
        <p:txBody>
          <a:bodyPr wrap="square">
            <a:spAutoFit/>
          </a:bodyPr>
          <a:lstStyle/>
          <a:p>
            <a:r>
              <a:rPr lang="en-US" altLang="zh-CN" sz="1800" b="1" dirty="0">
                <a:solidFill>
                  <a:schemeClr val="accent2"/>
                </a:solidFill>
                <a:latin typeface="Arial" panose="020B0604020202020204" pitchFamily="34" charset="0"/>
                <a:cs typeface="Arial" panose="020B0604020202020204" pitchFamily="34" charset="0"/>
              </a:rPr>
              <a:t>Horizontally non-interchangeable images:</a:t>
            </a:r>
          </a:p>
          <a:p>
            <a:endParaRPr lang="en-US" altLang="zh-CN" sz="1800" b="1" dirty="0">
              <a:solidFill>
                <a:schemeClr val="tx2">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sz="1800" dirty="0">
                <a:latin typeface="Calibri" panose="020F0502020204030204" pitchFamily="34" charset="0"/>
                <a:cs typeface="Calibri" panose="020F0502020204030204" pitchFamily="34" charset="0"/>
              </a:rPr>
              <a:t>Horizontal flip of image probably changes the original label of image. </a:t>
            </a:r>
            <a:r>
              <a:rPr lang="en-US" altLang="zh-CN" sz="1800" b="1" dirty="0">
                <a:latin typeface="Calibri" panose="020F0502020204030204" pitchFamily="34" charset="0"/>
                <a:cs typeface="Calibri" panose="020F0502020204030204" pitchFamily="34" charset="0"/>
              </a:rPr>
              <a:t>E.g. handwriting numbers</a:t>
            </a:r>
            <a:r>
              <a:rPr lang="en-US" altLang="zh-CN" sz="1800" dirty="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en-US" altLang="zh-CN" sz="1800" dirty="0">
              <a:solidFill>
                <a:schemeClr val="tx2">
                  <a:lumMod val="75000"/>
                </a:schemeClr>
              </a:solidFill>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15">
            <p14:nvContentPartPr>
              <p14:cNvPr id="3" name="Ink 2">
                <a:extLst>
                  <a:ext uri="{FF2B5EF4-FFF2-40B4-BE49-F238E27FC236}">
                    <a16:creationId xmlns:a16="http://schemas.microsoft.com/office/drawing/2014/main" id="{13BCA5EB-3664-DA6B-55B6-86E835913ECA}"/>
                  </a:ext>
                </a:extLst>
              </p14:cNvPr>
              <p14:cNvContentPartPr/>
              <p14:nvPr/>
            </p14:nvContentPartPr>
            <p14:xfrm>
              <a:off x="8097369" y="1749628"/>
              <a:ext cx="360" cy="360"/>
            </p14:xfrm>
          </p:contentPart>
        </mc:Choice>
        <mc:Fallback xmlns="">
          <p:pic>
            <p:nvPicPr>
              <p:cNvPr id="3" name="Ink 2">
                <a:extLst>
                  <a:ext uri="{FF2B5EF4-FFF2-40B4-BE49-F238E27FC236}">
                    <a16:creationId xmlns:a16="http://schemas.microsoft.com/office/drawing/2014/main" id="{13BCA5EB-3664-DA6B-55B6-86E835913ECA}"/>
                  </a:ext>
                </a:extLst>
              </p:cNvPr>
              <p:cNvPicPr/>
              <p:nvPr/>
            </p:nvPicPr>
            <p:blipFill>
              <a:blip r:embed="rId16"/>
              <a:stretch>
                <a:fillRect/>
              </a:stretch>
            </p:blipFill>
            <p:spPr>
              <a:xfrm>
                <a:off x="8088729" y="1740628"/>
                <a:ext cx="18000" cy="18000"/>
              </a:xfrm>
              <a:prstGeom prst="rect">
                <a:avLst/>
              </a:prstGeom>
            </p:spPr>
          </p:pic>
        </mc:Fallback>
      </mc:AlternateContent>
    </p:spTree>
    <p:extLst>
      <p:ext uri="{BB962C8B-B14F-4D97-AF65-F5344CB8AC3E}">
        <p14:creationId xmlns:p14="http://schemas.microsoft.com/office/powerpoint/2010/main" val="354726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2CEACC0-9CAE-4CE8-ADE2-8FC13B1889CE}"/>
              </a:ext>
            </a:extLst>
          </p:cNvPr>
          <p:cNvSpPr>
            <a:spLocks noGrp="1"/>
          </p:cNvSpPr>
          <p:nvPr>
            <p:ph type="sldNum" sz="quarter" idx="10"/>
          </p:nvPr>
        </p:nvSpPr>
        <p:spPr>
          <a:xfrm>
            <a:off x="3445925" y="6492875"/>
            <a:ext cx="2844800" cy="365125"/>
          </a:xfrm>
        </p:spPr>
        <p:txBody>
          <a:bodyPr/>
          <a:lstStyle/>
          <a:p>
            <a:pPr>
              <a:defRPr/>
            </a:pPr>
            <a:fld id="{8D15FAB9-B976-4318-94F5-364127788755}" type="slidenum">
              <a:rPr lang="zh-CN" altLang="en-US" smtClean="0"/>
              <a:pPr>
                <a:defRPr/>
              </a:pPr>
              <a:t>7</a:t>
            </a:fld>
            <a:endParaRPr lang="zh-CN" altLang="en-US" dirty="0"/>
          </a:p>
        </p:txBody>
      </p:sp>
      <p:sp>
        <p:nvSpPr>
          <p:cNvPr id="38" name="文本框 37">
            <a:extLst>
              <a:ext uri="{FF2B5EF4-FFF2-40B4-BE49-F238E27FC236}">
                <a16:creationId xmlns:a16="http://schemas.microsoft.com/office/drawing/2014/main" id="{10625862-DDAA-4BBC-96F5-8BF30B92D1E3}"/>
              </a:ext>
            </a:extLst>
          </p:cNvPr>
          <p:cNvSpPr txBox="1"/>
          <p:nvPr/>
        </p:nvSpPr>
        <p:spPr>
          <a:xfrm>
            <a:off x="1314857" y="444007"/>
            <a:ext cx="8286343" cy="523220"/>
          </a:xfrm>
          <a:prstGeom prst="rect">
            <a:avLst/>
          </a:prstGeom>
          <a:noFill/>
        </p:spPr>
        <p:txBody>
          <a:bodyPr wrap="square">
            <a:spAutoFit/>
          </a:bodyPr>
          <a:lstStyle/>
          <a:p>
            <a:pPr algn="l" fontAlgn="base"/>
            <a:r>
              <a:rPr lang="en-US" altLang="zh-CN" sz="2800" b="1" i="0" dirty="0">
                <a:solidFill>
                  <a:srgbClr val="1C497D"/>
                </a:solidFill>
                <a:effectLst/>
                <a:latin typeface="Arial" panose="020B0604020202020204" pitchFamily="34" charset="0"/>
                <a:cs typeface="Arial" panose="020B0604020202020204" pitchFamily="34" charset="0"/>
              </a:rPr>
              <a:t>Why we chose this topic &amp; what we want to do  </a:t>
            </a:r>
          </a:p>
        </p:txBody>
      </p:sp>
      <p:sp>
        <p:nvSpPr>
          <p:cNvPr id="2" name="矩形 1">
            <a:extLst>
              <a:ext uri="{FF2B5EF4-FFF2-40B4-BE49-F238E27FC236}">
                <a16:creationId xmlns:a16="http://schemas.microsoft.com/office/drawing/2014/main" id="{46552B0B-79DD-5272-392C-D9A89331E727}"/>
              </a:ext>
            </a:extLst>
          </p:cNvPr>
          <p:cNvSpPr/>
          <p:nvPr/>
        </p:nvSpPr>
        <p:spPr>
          <a:xfrm>
            <a:off x="230141" y="6529769"/>
            <a:ext cx="1745090" cy="315531"/>
          </a:xfrm>
          <a:prstGeom prst="rect">
            <a:avLst/>
          </a:prstGeom>
          <a:solidFill>
            <a:srgbClr val="1B3563"/>
          </a:solidFill>
          <a:ln>
            <a:solidFill>
              <a:srgbClr val="1B3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3EDC6035-99C3-D4FA-07D8-C95AE313A430}"/>
              </a:ext>
            </a:extLst>
          </p:cNvPr>
          <p:cNvSpPr/>
          <p:nvPr/>
        </p:nvSpPr>
        <p:spPr>
          <a:xfrm>
            <a:off x="9249681" y="6553582"/>
            <a:ext cx="2580528" cy="253619"/>
          </a:xfrm>
          <a:prstGeom prst="rect">
            <a:avLst/>
          </a:prstGeom>
          <a:solidFill>
            <a:srgbClr val="1B3563"/>
          </a:solidFill>
          <a:ln>
            <a:solidFill>
              <a:srgbClr val="1B3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TextBox 2">
            <a:extLst>
              <a:ext uri="{FF2B5EF4-FFF2-40B4-BE49-F238E27FC236}">
                <a16:creationId xmlns:a16="http://schemas.microsoft.com/office/drawing/2014/main" id="{B6381F2C-FF5A-323F-7025-0E0CF9CFD825}"/>
              </a:ext>
            </a:extLst>
          </p:cNvPr>
          <p:cNvSpPr txBox="1"/>
          <p:nvPr/>
        </p:nvSpPr>
        <p:spPr>
          <a:xfrm>
            <a:off x="1247319" y="1947348"/>
            <a:ext cx="4066078" cy="369332"/>
          </a:xfrm>
          <a:prstGeom prst="rect">
            <a:avLst/>
          </a:prstGeom>
          <a:noFill/>
        </p:spPr>
        <p:txBody>
          <a:bodyPr wrap="square">
            <a:spAutoFit/>
          </a:bodyPr>
          <a:lstStyle/>
          <a:p>
            <a:r>
              <a:rPr lang="en-US" altLang="zh-CN" b="1" dirty="0">
                <a:solidFill>
                  <a:schemeClr val="accent2"/>
                </a:solidFill>
                <a:latin typeface="Arial" panose="020B0604020202020204" pitchFamily="34" charset="0"/>
                <a:cs typeface="Arial" panose="020B0604020202020204" pitchFamily="34" charset="0"/>
              </a:rPr>
              <a:t>Current research gap</a:t>
            </a:r>
          </a:p>
        </p:txBody>
      </p:sp>
      <p:sp>
        <p:nvSpPr>
          <p:cNvPr id="7" name="TextBox 6">
            <a:extLst>
              <a:ext uri="{FF2B5EF4-FFF2-40B4-BE49-F238E27FC236}">
                <a16:creationId xmlns:a16="http://schemas.microsoft.com/office/drawing/2014/main" id="{803B92D2-A0D2-52B8-B9AA-FEC5A987A206}"/>
              </a:ext>
            </a:extLst>
          </p:cNvPr>
          <p:cNvSpPr txBox="1"/>
          <p:nvPr/>
        </p:nvSpPr>
        <p:spPr>
          <a:xfrm>
            <a:off x="6461054" y="1947348"/>
            <a:ext cx="2572871" cy="369332"/>
          </a:xfrm>
          <a:prstGeom prst="rect">
            <a:avLst/>
          </a:prstGeom>
          <a:noFill/>
        </p:spPr>
        <p:txBody>
          <a:bodyPr wrap="square">
            <a:spAutoFit/>
          </a:bodyPr>
          <a:lstStyle/>
          <a:p>
            <a:r>
              <a:rPr lang="en-US" altLang="zh-CN" b="1" dirty="0">
                <a:solidFill>
                  <a:schemeClr val="accent2"/>
                </a:solidFill>
                <a:latin typeface="Arial" panose="020B0604020202020204" pitchFamily="34" charset="0"/>
                <a:cs typeface="Arial" panose="020B0604020202020204" pitchFamily="34" charset="0"/>
              </a:rPr>
              <a:t>Objectives</a:t>
            </a: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D7DDA249-D8F0-9C1E-7A7E-5AE5EA0769E5}"/>
                  </a:ext>
                </a:extLst>
              </p14:cNvPr>
              <p14:cNvContentPartPr/>
              <p14:nvPr/>
            </p14:nvContentPartPr>
            <p14:xfrm>
              <a:off x="2725518" y="2874628"/>
              <a:ext cx="360" cy="360"/>
            </p14:xfrm>
          </p:contentPart>
        </mc:Choice>
        <mc:Fallback xmlns="">
          <p:pic>
            <p:nvPicPr>
              <p:cNvPr id="8" name="Ink 7">
                <a:extLst>
                  <a:ext uri="{FF2B5EF4-FFF2-40B4-BE49-F238E27FC236}">
                    <a16:creationId xmlns:a16="http://schemas.microsoft.com/office/drawing/2014/main" id="{D7DDA249-D8F0-9C1E-7A7E-5AE5EA0769E5}"/>
                  </a:ext>
                </a:extLst>
              </p:cNvPr>
              <p:cNvPicPr/>
              <p:nvPr/>
            </p:nvPicPr>
            <p:blipFill>
              <a:blip r:embed="rId4"/>
              <a:stretch>
                <a:fillRect/>
              </a:stretch>
            </p:blipFill>
            <p:spPr>
              <a:xfrm>
                <a:off x="2716518" y="286598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AFFC4FBA-C3B9-400D-378A-35431F8002F1}"/>
                  </a:ext>
                </a:extLst>
              </p14:cNvPr>
              <p14:cNvContentPartPr/>
              <p14:nvPr/>
            </p14:nvContentPartPr>
            <p14:xfrm>
              <a:off x="2021718" y="2848348"/>
              <a:ext cx="360" cy="360"/>
            </p14:xfrm>
          </p:contentPart>
        </mc:Choice>
        <mc:Fallback xmlns="">
          <p:pic>
            <p:nvPicPr>
              <p:cNvPr id="9" name="Ink 8">
                <a:extLst>
                  <a:ext uri="{FF2B5EF4-FFF2-40B4-BE49-F238E27FC236}">
                    <a16:creationId xmlns:a16="http://schemas.microsoft.com/office/drawing/2014/main" id="{AFFC4FBA-C3B9-400D-378A-35431F8002F1}"/>
                  </a:ext>
                </a:extLst>
              </p:cNvPr>
              <p:cNvPicPr/>
              <p:nvPr/>
            </p:nvPicPr>
            <p:blipFill>
              <a:blip r:embed="rId4"/>
              <a:stretch>
                <a:fillRect/>
              </a:stretch>
            </p:blipFill>
            <p:spPr>
              <a:xfrm>
                <a:off x="2012718" y="283934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723E379C-D186-0E80-7D9F-199E44376035}"/>
                  </a:ext>
                </a:extLst>
              </p14:cNvPr>
              <p14:cNvContentPartPr/>
              <p14:nvPr/>
            </p14:nvContentPartPr>
            <p14:xfrm>
              <a:off x="1995438" y="2813428"/>
              <a:ext cx="360" cy="360"/>
            </p14:xfrm>
          </p:contentPart>
        </mc:Choice>
        <mc:Fallback xmlns="">
          <p:pic>
            <p:nvPicPr>
              <p:cNvPr id="10" name="Ink 9">
                <a:extLst>
                  <a:ext uri="{FF2B5EF4-FFF2-40B4-BE49-F238E27FC236}">
                    <a16:creationId xmlns:a16="http://schemas.microsoft.com/office/drawing/2014/main" id="{723E379C-D186-0E80-7D9F-199E44376035}"/>
                  </a:ext>
                </a:extLst>
              </p:cNvPr>
              <p:cNvPicPr/>
              <p:nvPr/>
            </p:nvPicPr>
            <p:blipFill>
              <a:blip r:embed="rId4"/>
              <a:stretch>
                <a:fillRect/>
              </a:stretch>
            </p:blipFill>
            <p:spPr>
              <a:xfrm>
                <a:off x="1986798" y="2804428"/>
                <a:ext cx="18000" cy="18000"/>
              </a:xfrm>
              <a:prstGeom prst="rect">
                <a:avLst/>
              </a:prstGeom>
            </p:spPr>
          </p:pic>
        </mc:Fallback>
      </mc:AlternateContent>
      <p:sp>
        <p:nvSpPr>
          <p:cNvPr id="6" name="TextBox 87">
            <a:extLst>
              <a:ext uri="{FF2B5EF4-FFF2-40B4-BE49-F238E27FC236}">
                <a16:creationId xmlns:a16="http://schemas.microsoft.com/office/drawing/2014/main" id="{C7FAB95C-D037-F86E-FD9C-DBF8FE64C0E4}"/>
              </a:ext>
            </a:extLst>
          </p:cNvPr>
          <p:cNvSpPr txBox="1"/>
          <p:nvPr/>
        </p:nvSpPr>
        <p:spPr>
          <a:xfrm>
            <a:off x="1102687" y="2625773"/>
            <a:ext cx="4355342" cy="2308324"/>
          </a:xfrm>
          <a:prstGeom prst="rect">
            <a:avLst/>
          </a:prstGeom>
          <a:noFill/>
        </p:spPr>
        <p:txBody>
          <a:bodyPr wrap="square">
            <a:spAutoFit/>
          </a:bodyPr>
          <a:lstStyle/>
          <a:p>
            <a:pPr marL="285750" indent="-285750">
              <a:buFont typeface="Arial" panose="020B0604020202020204" pitchFamily="34" charset="0"/>
              <a:buChar char="•"/>
            </a:pPr>
            <a:r>
              <a:rPr lang="en-US" altLang="zh-CN" dirty="0">
                <a:latin typeface="Calibri" panose="020F0502020204030204" pitchFamily="34" charset="0"/>
                <a:cs typeface="Calibri" panose="020F0502020204030204" pitchFamily="34" charset="0"/>
              </a:rPr>
              <a:t>The performance of CNN+LSTM structure horizontally interchangeable image is rarely discussed. </a:t>
            </a:r>
          </a:p>
          <a:p>
            <a:endParaRPr lang="en-US" altLang="zh-CN"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altLang="zh-CN" dirty="0">
                <a:latin typeface="Calibri" panose="020F0502020204030204" pitchFamily="34" charset="0"/>
                <a:cs typeface="Calibri" panose="020F0502020204030204" pitchFamily="34" charset="0"/>
              </a:rPr>
              <a:t>No specific development of CNN+LSTM structure  for horizontally interchangeable image is made.</a:t>
            </a:r>
          </a:p>
          <a:p>
            <a:pPr marL="285750" indent="-285750">
              <a:buFont typeface="Arial" panose="020B0604020202020204" pitchFamily="34" charset="0"/>
              <a:buChar char="•"/>
            </a:pPr>
            <a:endParaRPr lang="en-US" altLang="zh-CN" dirty="0">
              <a:latin typeface="Calibri" panose="020F0502020204030204" pitchFamily="34" charset="0"/>
              <a:cs typeface="Calibri" panose="020F0502020204030204" pitchFamily="34" charset="0"/>
            </a:endParaRPr>
          </a:p>
        </p:txBody>
      </p:sp>
      <p:sp>
        <p:nvSpPr>
          <p:cNvPr id="11" name="TextBox 87">
            <a:extLst>
              <a:ext uri="{FF2B5EF4-FFF2-40B4-BE49-F238E27FC236}">
                <a16:creationId xmlns:a16="http://schemas.microsoft.com/office/drawing/2014/main" id="{F40F2B8C-6901-5311-AC1D-3BCA5F14C681}"/>
              </a:ext>
            </a:extLst>
          </p:cNvPr>
          <p:cNvSpPr txBox="1"/>
          <p:nvPr/>
        </p:nvSpPr>
        <p:spPr>
          <a:xfrm>
            <a:off x="6350780" y="2625773"/>
            <a:ext cx="4355342" cy="2585323"/>
          </a:xfrm>
          <a:prstGeom prst="rect">
            <a:avLst/>
          </a:prstGeom>
          <a:noFill/>
        </p:spPr>
        <p:txBody>
          <a:bodyPr wrap="square">
            <a:spAutoFit/>
          </a:bodyPr>
          <a:lstStyle/>
          <a:p>
            <a:pPr marL="285750" indent="-285750">
              <a:buFont typeface="Arial" panose="020B0604020202020204" pitchFamily="34" charset="0"/>
              <a:buChar char="•"/>
            </a:pPr>
            <a:r>
              <a:rPr lang="en-US" altLang="zh-CN" b="1" dirty="0">
                <a:latin typeface="Calibri" panose="020F0502020204030204" pitchFamily="34" charset="0"/>
                <a:cs typeface="Calibri" panose="020F0502020204030204" pitchFamily="34" charset="0"/>
              </a:rPr>
              <a:t>O1</a:t>
            </a:r>
            <a:r>
              <a:rPr lang="en-US" altLang="zh-CN" dirty="0">
                <a:latin typeface="Calibri" panose="020F0502020204030204" pitchFamily="34" charset="0"/>
                <a:cs typeface="Calibri" panose="020F0502020204030204" pitchFamily="34" charset="0"/>
              </a:rPr>
              <a:t>: Verify the effectiveness of CNN+LSTM structure compared with pure CNN for horizontally interchangeable image classification.</a:t>
            </a:r>
          </a:p>
          <a:p>
            <a:endParaRPr lang="en-US" altLang="zh-CN"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altLang="zh-CN" b="1" dirty="0">
                <a:latin typeface="Calibri" panose="020F0502020204030204" pitchFamily="34" charset="0"/>
                <a:cs typeface="Calibri" panose="020F0502020204030204" pitchFamily="34" charset="0"/>
              </a:rPr>
              <a:t>O2</a:t>
            </a:r>
            <a:r>
              <a:rPr lang="en-US" altLang="zh-CN" dirty="0">
                <a:latin typeface="Calibri" panose="020F0502020204030204" pitchFamily="34" charset="0"/>
                <a:cs typeface="Calibri" panose="020F0502020204030204" pitchFamily="34" charset="0"/>
              </a:rPr>
              <a:t>: Develop a novel CNN+LTSM structure for horizontally interchangeable image classification so that its performance can be better than that of general model.</a:t>
            </a:r>
          </a:p>
        </p:txBody>
      </p:sp>
    </p:spTree>
    <p:extLst>
      <p:ext uri="{BB962C8B-B14F-4D97-AF65-F5344CB8AC3E}">
        <p14:creationId xmlns:p14="http://schemas.microsoft.com/office/powerpoint/2010/main" val="1224601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a:extLst>
              <a:ext uri="{FF2B5EF4-FFF2-40B4-BE49-F238E27FC236}">
                <a16:creationId xmlns:a16="http://schemas.microsoft.com/office/drawing/2014/main" id="{A6C646F8-09F2-478C-9CB3-A544B0FF3E86}"/>
              </a:ext>
            </a:extLst>
          </p:cNvPr>
          <p:cNvSpPr txBox="1">
            <a:spLocks/>
          </p:cNvSpPr>
          <p:nvPr/>
        </p:nvSpPr>
        <p:spPr>
          <a:xfrm>
            <a:off x="1608207" y="2870589"/>
            <a:ext cx="8928100" cy="434341"/>
          </a:xfrm>
          <a:prstGeom prst="rect">
            <a:avLst/>
          </a:prstGeom>
        </p:spPr>
        <p:txBody>
          <a:bodyPr vert="horz" lIns="91440" tIns="45720" rIns="91440" bIns="45720" rtlCol="0" anchor="b">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9pPr>
          </a:lstStyle>
          <a:p>
            <a:endParaRPr lang="zh-CN" altLang="en-US" sz="3600" dirty="0"/>
          </a:p>
        </p:txBody>
      </p:sp>
      <p:sp>
        <p:nvSpPr>
          <p:cNvPr id="8" name="文本占位符 7">
            <a:extLst>
              <a:ext uri="{FF2B5EF4-FFF2-40B4-BE49-F238E27FC236}">
                <a16:creationId xmlns:a16="http://schemas.microsoft.com/office/drawing/2014/main" id="{A1220BE0-E7E8-4167-B31D-876282852311}"/>
              </a:ext>
            </a:extLst>
          </p:cNvPr>
          <p:cNvSpPr>
            <a:spLocks noGrp="1"/>
          </p:cNvSpPr>
          <p:nvPr>
            <p:ph type="body" idx="1"/>
          </p:nvPr>
        </p:nvSpPr>
        <p:spPr>
          <a:xfrm>
            <a:off x="1631950" y="2228736"/>
            <a:ext cx="8928100" cy="551217"/>
          </a:xfrm>
        </p:spPr>
        <p:txBody>
          <a:bodyPr>
            <a:normAutofit lnSpcReduction="10000"/>
          </a:bodyPr>
          <a:lstStyle/>
          <a:p>
            <a:r>
              <a:rPr lang="en-US" altLang="zh-CN" sz="3600" dirty="0">
                <a:latin typeface="Arial" panose="020B0604020202020204" pitchFamily="34" charset="0"/>
                <a:cs typeface="Arial" panose="020B0604020202020204" pitchFamily="34" charset="0"/>
              </a:rPr>
              <a:t>Part 2. Dataset</a:t>
            </a:r>
          </a:p>
        </p:txBody>
      </p:sp>
      <p:sp>
        <p:nvSpPr>
          <p:cNvPr id="2" name="矩形 1">
            <a:extLst>
              <a:ext uri="{FF2B5EF4-FFF2-40B4-BE49-F238E27FC236}">
                <a16:creationId xmlns:a16="http://schemas.microsoft.com/office/drawing/2014/main" id="{48C83439-EFDE-A492-8BB7-14BD83D74D7A}"/>
              </a:ext>
            </a:extLst>
          </p:cNvPr>
          <p:cNvSpPr/>
          <p:nvPr/>
        </p:nvSpPr>
        <p:spPr>
          <a:xfrm>
            <a:off x="4591318" y="5859887"/>
            <a:ext cx="3032975" cy="8242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90557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2CEACC0-9CAE-4CE8-ADE2-8FC13B1889CE}"/>
              </a:ext>
            </a:extLst>
          </p:cNvPr>
          <p:cNvSpPr>
            <a:spLocks noGrp="1"/>
          </p:cNvSpPr>
          <p:nvPr>
            <p:ph type="sldNum" sz="quarter" idx="10"/>
          </p:nvPr>
        </p:nvSpPr>
        <p:spPr>
          <a:xfrm>
            <a:off x="3445925" y="6492875"/>
            <a:ext cx="2844800" cy="365125"/>
          </a:xfrm>
        </p:spPr>
        <p:txBody>
          <a:bodyPr/>
          <a:lstStyle/>
          <a:p>
            <a:pPr>
              <a:defRPr/>
            </a:pPr>
            <a:fld id="{8D15FAB9-B976-4318-94F5-364127788755}" type="slidenum">
              <a:rPr lang="zh-CN" altLang="en-US" smtClean="0"/>
              <a:pPr>
                <a:defRPr/>
              </a:pPr>
              <a:t>9</a:t>
            </a:fld>
            <a:endParaRPr lang="zh-CN" altLang="en-US" dirty="0"/>
          </a:p>
        </p:txBody>
      </p:sp>
      <p:sp>
        <p:nvSpPr>
          <p:cNvPr id="38" name="文本框 37">
            <a:extLst>
              <a:ext uri="{FF2B5EF4-FFF2-40B4-BE49-F238E27FC236}">
                <a16:creationId xmlns:a16="http://schemas.microsoft.com/office/drawing/2014/main" id="{10625862-DDAA-4BBC-96F5-8BF30B92D1E3}"/>
              </a:ext>
            </a:extLst>
          </p:cNvPr>
          <p:cNvSpPr txBox="1"/>
          <p:nvPr/>
        </p:nvSpPr>
        <p:spPr>
          <a:xfrm>
            <a:off x="1314858" y="444007"/>
            <a:ext cx="3774252" cy="523220"/>
          </a:xfrm>
          <a:prstGeom prst="rect">
            <a:avLst/>
          </a:prstGeom>
          <a:noFill/>
        </p:spPr>
        <p:txBody>
          <a:bodyPr wrap="square">
            <a:spAutoFit/>
          </a:bodyPr>
          <a:lstStyle/>
          <a:p>
            <a:pPr algn="l" fontAlgn="base"/>
            <a:r>
              <a:rPr lang="en-US" altLang="zh-CN" sz="2800" b="1" dirty="0">
                <a:solidFill>
                  <a:srgbClr val="1C497D"/>
                </a:solidFill>
                <a:latin typeface="Arial" panose="020B0604020202020204" pitchFamily="34" charset="0"/>
                <a:cs typeface="Arial" panose="020B0604020202020204" pitchFamily="34" charset="0"/>
              </a:rPr>
              <a:t>Fashion-MNIST</a:t>
            </a:r>
            <a:endParaRPr lang="en-US" altLang="zh-CN" sz="2800" b="1" i="0" dirty="0">
              <a:solidFill>
                <a:srgbClr val="1C497D"/>
              </a:solidFill>
              <a:effectLst/>
              <a:latin typeface="Arial" panose="020B0604020202020204" pitchFamily="34" charset="0"/>
              <a:cs typeface="Arial" panose="020B0604020202020204" pitchFamily="34" charset="0"/>
            </a:endParaRPr>
          </a:p>
        </p:txBody>
      </p:sp>
      <p:sp>
        <p:nvSpPr>
          <p:cNvPr id="2" name="矩形 1">
            <a:extLst>
              <a:ext uri="{FF2B5EF4-FFF2-40B4-BE49-F238E27FC236}">
                <a16:creationId xmlns:a16="http://schemas.microsoft.com/office/drawing/2014/main" id="{46552B0B-79DD-5272-392C-D9A89331E727}"/>
              </a:ext>
            </a:extLst>
          </p:cNvPr>
          <p:cNvSpPr/>
          <p:nvPr/>
        </p:nvSpPr>
        <p:spPr>
          <a:xfrm>
            <a:off x="230141" y="6529769"/>
            <a:ext cx="1745090" cy="315531"/>
          </a:xfrm>
          <a:prstGeom prst="rect">
            <a:avLst/>
          </a:prstGeom>
          <a:solidFill>
            <a:srgbClr val="1B3563"/>
          </a:solidFill>
          <a:ln>
            <a:solidFill>
              <a:srgbClr val="1B3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3EDC6035-99C3-D4FA-07D8-C95AE313A430}"/>
              </a:ext>
            </a:extLst>
          </p:cNvPr>
          <p:cNvSpPr/>
          <p:nvPr/>
        </p:nvSpPr>
        <p:spPr>
          <a:xfrm>
            <a:off x="9249681" y="6553582"/>
            <a:ext cx="2580528" cy="253619"/>
          </a:xfrm>
          <a:prstGeom prst="rect">
            <a:avLst/>
          </a:prstGeom>
          <a:solidFill>
            <a:srgbClr val="1B3563"/>
          </a:solidFill>
          <a:ln>
            <a:solidFill>
              <a:srgbClr val="1B3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680F1DF6-BC37-11ED-C8AD-BEE173DDDD5C}"/>
              </a:ext>
            </a:extLst>
          </p:cNvPr>
          <p:cNvSpPr txBox="1"/>
          <p:nvPr/>
        </p:nvSpPr>
        <p:spPr>
          <a:xfrm>
            <a:off x="1349940" y="1396767"/>
            <a:ext cx="9881569" cy="707886"/>
          </a:xfrm>
          <a:prstGeom prst="rect">
            <a:avLst/>
          </a:prstGeom>
          <a:noFill/>
        </p:spPr>
        <p:txBody>
          <a:bodyPr wrap="square" rtlCol="0">
            <a:spAutoFit/>
          </a:bodyPr>
          <a:lstStyle/>
          <a:p>
            <a:r>
              <a:rPr lang="en-US" altLang="zh-CN" sz="2000" dirty="0">
                <a:latin typeface="Calibri" panose="020F0502020204030204" pitchFamily="34" charset="0"/>
                <a:cs typeface="Calibri" panose="020F0502020204030204" pitchFamily="34" charset="0"/>
              </a:rPr>
              <a:t>28x28 grayscale images of 70000 unique fashion products, based on the assortment on Zalando’s website.</a:t>
            </a:r>
            <a:endParaRPr lang="zh-CN" altLang="en-US" sz="2000" dirty="0">
              <a:latin typeface="Calibri" panose="020F0502020204030204" pitchFamily="34" charset="0"/>
              <a:cs typeface="Calibri" panose="020F0502020204030204" pitchFamily="34" charset="0"/>
            </a:endParaRPr>
          </a:p>
        </p:txBody>
      </p:sp>
      <p:pic>
        <p:nvPicPr>
          <p:cNvPr id="8" name="图片 7" descr="形状&#10;&#10;中度可信度描述已自动生成">
            <a:extLst>
              <a:ext uri="{FF2B5EF4-FFF2-40B4-BE49-F238E27FC236}">
                <a16:creationId xmlns:a16="http://schemas.microsoft.com/office/drawing/2014/main" id="{87B2D395-4942-9664-5387-89F2E087BB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0145" y="2065426"/>
            <a:ext cx="5511709" cy="4348567"/>
          </a:xfrm>
          <a:prstGeom prst="rect">
            <a:avLst/>
          </a:prstGeom>
        </p:spPr>
      </p:pic>
    </p:spTree>
    <p:extLst>
      <p:ext uri="{BB962C8B-B14F-4D97-AF65-F5344CB8AC3E}">
        <p14:creationId xmlns:p14="http://schemas.microsoft.com/office/powerpoint/2010/main" val="239620624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2350</TotalTime>
  <Words>4878</Words>
  <Application>Microsoft Office PowerPoint</Application>
  <PresentationFormat>宽屏</PresentationFormat>
  <Paragraphs>380</Paragraphs>
  <Slides>27</Slides>
  <Notes>27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27</vt:i4>
      </vt:variant>
    </vt:vector>
  </HeadingPairs>
  <TitlesOfParts>
    <vt:vector size="36" baseType="lpstr">
      <vt:lpstr>等线</vt:lpstr>
      <vt:lpstr>等线 Light</vt:lpstr>
      <vt:lpstr>方正兰亭黑_GBK</vt:lpstr>
      <vt:lpstr>宋体</vt:lpstr>
      <vt:lpstr>微软雅黑</vt:lpstr>
      <vt:lpstr>Arial</vt:lpstr>
      <vt:lpstr>Calibri</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赫</dc:creator>
  <cp:lastModifiedBy>骆 程昶</cp:lastModifiedBy>
  <cp:revision>73</cp:revision>
  <dcterms:created xsi:type="dcterms:W3CDTF">2022-09-16T05:31:04Z</dcterms:created>
  <dcterms:modified xsi:type="dcterms:W3CDTF">2022-11-06T12:46:29Z</dcterms:modified>
</cp:coreProperties>
</file>